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7" r:id="rId4"/>
  </p:sldIdLst>
  <p:sldSz cx="36576000" cy="292608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1pPr>
    <a:lvl2pPr marL="379413" indent="77788"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2pPr>
    <a:lvl3pPr marL="760413" indent="153988"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3pPr>
    <a:lvl4pPr marL="1141413" indent="230188"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4pPr>
    <a:lvl5pPr marL="1522413" indent="306388"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5pPr>
    <a:lvl6pPr marL="2286000" algn="l" defTabSz="914400" rtl="0" eaLnBrk="1" latinLnBrk="0" hangingPunct="1">
      <a:defRPr sz="2400" kern="1200">
        <a:solidFill>
          <a:schemeClr val="tx1"/>
        </a:solidFill>
        <a:latin typeface="Arial Narrow" panose="020B0606020202030204" pitchFamily="34" charset="0"/>
        <a:ea typeface="+mn-ea"/>
        <a:cs typeface="+mn-cs"/>
      </a:defRPr>
    </a:lvl6pPr>
    <a:lvl7pPr marL="2743200" algn="l" defTabSz="914400" rtl="0" eaLnBrk="1" latinLnBrk="0" hangingPunct="1">
      <a:defRPr sz="2400" kern="1200">
        <a:solidFill>
          <a:schemeClr val="tx1"/>
        </a:solidFill>
        <a:latin typeface="Arial Narrow" panose="020B0606020202030204" pitchFamily="34" charset="0"/>
        <a:ea typeface="+mn-ea"/>
        <a:cs typeface="+mn-cs"/>
      </a:defRPr>
    </a:lvl7pPr>
    <a:lvl8pPr marL="3200400" algn="l" defTabSz="914400" rtl="0" eaLnBrk="1" latinLnBrk="0" hangingPunct="1">
      <a:defRPr sz="2400" kern="1200">
        <a:solidFill>
          <a:schemeClr val="tx1"/>
        </a:solidFill>
        <a:latin typeface="Arial Narrow" panose="020B0606020202030204" pitchFamily="34" charset="0"/>
        <a:ea typeface="+mn-ea"/>
        <a:cs typeface="+mn-cs"/>
      </a:defRPr>
    </a:lvl8pPr>
    <a:lvl9pPr marL="3657600" algn="l" defTabSz="914400" rtl="0" eaLnBrk="1" latinLnBrk="0" hangingPunct="1">
      <a:defRPr sz="24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3157">
          <p15:clr>
            <a:srgbClr val="A4A3A4"/>
          </p15:clr>
        </p15:guide>
        <p15:guide id="2" orient="horz" pos="18031">
          <p15:clr>
            <a:srgbClr val="A4A3A4"/>
          </p15:clr>
        </p15:guide>
        <p15:guide id="3" pos="364">
          <p15:clr>
            <a:srgbClr val="A4A3A4"/>
          </p15:clr>
        </p15:guide>
        <p15:guide id="4" pos="5604">
          <p15:clr>
            <a:srgbClr val="A4A3A4"/>
          </p15:clr>
        </p15:guide>
        <p15:guide id="5" pos="6032">
          <p15:clr>
            <a:srgbClr val="A4A3A4"/>
          </p15:clr>
        </p15:guide>
        <p15:guide id="6" pos="11272">
          <p15:clr>
            <a:srgbClr val="A4A3A4"/>
          </p15:clr>
        </p15:guide>
        <p15:guide id="7" pos="11692">
          <p15:clr>
            <a:srgbClr val="A4A3A4"/>
          </p15:clr>
        </p15:guide>
        <p15:guide id="8" pos="16932">
          <p15:clr>
            <a:srgbClr val="A4A3A4"/>
          </p15:clr>
        </p15:guide>
        <p15:guide id="9" pos="17364">
          <p15:clr>
            <a:srgbClr val="A4A3A4"/>
          </p15:clr>
        </p15:guide>
        <p15:guide id="10" pos="22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B3E77"/>
    <a:srgbClr val="A18651"/>
    <a:srgbClr val="93734F"/>
    <a:srgbClr val="FFCC00"/>
    <a:srgbClr val="FF9900"/>
    <a:srgbClr val="3399FF"/>
    <a:srgbClr val="00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9880" autoAdjust="0"/>
  </p:normalViewPr>
  <p:slideViewPr>
    <p:cSldViewPr snapToGrid="0" snapToObjects="1">
      <p:cViewPr varScale="1">
        <p:scale>
          <a:sx n="19" d="100"/>
          <a:sy n="19" d="100"/>
        </p:scale>
        <p:origin x="1579" y="163"/>
      </p:cViewPr>
      <p:guideLst>
        <p:guide orient="horz" pos="3157"/>
        <p:guide orient="horz" pos="18031"/>
        <p:guide pos="364"/>
        <p:guide pos="5604"/>
        <p:guide pos="6032"/>
        <p:guide pos="11272"/>
        <p:guide pos="11692"/>
        <p:guide pos="16932"/>
        <p:guide pos="17364"/>
        <p:guide pos="2260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1" d="100"/>
          <a:sy n="141" d="100"/>
        </p:scale>
        <p:origin x="-45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168B60C-D565-4D81-A400-2826ED6F7CA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0531" name="Rectangle 3">
            <a:extLst>
              <a:ext uri="{FF2B5EF4-FFF2-40B4-BE49-F238E27FC236}">
                <a16:creationId xmlns:a16="http://schemas.microsoft.com/office/drawing/2014/main" id="{2968A962-CB16-490F-ABE0-596E1380C41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a:extLst>
              <a:ext uri="{FF2B5EF4-FFF2-40B4-BE49-F238E27FC236}">
                <a16:creationId xmlns:a16="http://schemas.microsoft.com/office/drawing/2014/main" id="{7BE9B12F-A2AC-4289-B66F-2B53B203483F}"/>
              </a:ext>
            </a:extLst>
          </p:cNvPr>
          <p:cNvSpPr>
            <a:spLocks noGrp="1" noRot="1" noChangeAspect="1" noChangeArrowheads="1" noTextEdit="1"/>
          </p:cNvSpPr>
          <p:nvPr>
            <p:ph type="sldImg" idx="2"/>
          </p:nvPr>
        </p:nvSpPr>
        <p:spPr bwMode="auto">
          <a:xfrm>
            <a:off x="1285875" y="685800"/>
            <a:ext cx="42862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1DEF1712-2AA9-4CDA-81A3-6D53B854A7F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839567EF-974A-4FAD-AB7B-CE5D706D35D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0535" name="Rectangle 7">
            <a:extLst>
              <a:ext uri="{FF2B5EF4-FFF2-40B4-BE49-F238E27FC236}">
                <a16:creationId xmlns:a16="http://schemas.microsoft.com/office/drawing/2014/main" id="{B6A2C283-BC39-46D0-B745-80F7F74E6A3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B769474-9922-451A-BEB0-0F812D5B12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79413" algn="l" rtl="0" eaLnBrk="0" fontAlgn="base" hangingPunct="0">
      <a:spcBef>
        <a:spcPct val="30000"/>
      </a:spcBef>
      <a:spcAft>
        <a:spcPct val="0"/>
      </a:spcAft>
      <a:defRPr sz="1000" kern="1200">
        <a:solidFill>
          <a:schemeClr val="tx1"/>
        </a:solidFill>
        <a:latin typeface="Arial" charset="0"/>
        <a:ea typeface="+mn-ea"/>
        <a:cs typeface="+mn-cs"/>
      </a:defRPr>
    </a:lvl2pPr>
    <a:lvl3pPr marL="760413" algn="l" rtl="0" eaLnBrk="0" fontAlgn="base" hangingPunct="0">
      <a:spcBef>
        <a:spcPct val="30000"/>
      </a:spcBef>
      <a:spcAft>
        <a:spcPct val="0"/>
      </a:spcAft>
      <a:defRPr sz="1000" kern="1200">
        <a:solidFill>
          <a:schemeClr val="tx1"/>
        </a:solidFill>
        <a:latin typeface="Arial" charset="0"/>
        <a:ea typeface="+mn-ea"/>
        <a:cs typeface="+mn-cs"/>
      </a:defRPr>
    </a:lvl3pPr>
    <a:lvl4pPr marL="1141413" algn="l" rtl="0" eaLnBrk="0" fontAlgn="base" hangingPunct="0">
      <a:spcBef>
        <a:spcPct val="30000"/>
      </a:spcBef>
      <a:spcAft>
        <a:spcPct val="0"/>
      </a:spcAft>
      <a:defRPr sz="1000" kern="1200">
        <a:solidFill>
          <a:schemeClr val="tx1"/>
        </a:solidFill>
        <a:latin typeface="Arial" charset="0"/>
        <a:ea typeface="+mn-ea"/>
        <a:cs typeface="+mn-cs"/>
      </a:defRPr>
    </a:lvl4pPr>
    <a:lvl5pPr marL="1522413" algn="l" rtl="0" eaLnBrk="0" fontAlgn="base" hangingPunct="0">
      <a:spcBef>
        <a:spcPct val="30000"/>
      </a:spcBef>
      <a:spcAft>
        <a:spcPct val="0"/>
      </a:spcAft>
      <a:defRPr sz="1000" kern="1200">
        <a:solidFill>
          <a:schemeClr val="tx1"/>
        </a:solidFill>
        <a:latin typeface="Arial"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9816958-2B3E-49D5-A196-B2DA10270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02DA5F0-BA1F-4BB4-AC62-397B8FA55A50}" type="slidenum">
              <a:rPr lang="en-US" altLang="en-US" sz="1200"/>
              <a:pPr>
                <a:spcBef>
                  <a:spcPct val="0"/>
                </a:spcBef>
              </a:pPr>
              <a:t>1</a:t>
            </a:fld>
            <a:endParaRPr lang="en-US" altLang="en-US" sz="1200"/>
          </a:p>
        </p:txBody>
      </p:sp>
      <p:sp>
        <p:nvSpPr>
          <p:cNvPr id="6147" name="Rectangle 2">
            <a:extLst>
              <a:ext uri="{FF2B5EF4-FFF2-40B4-BE49-F238E27FC236}">
                <a16:creationId xmlns:a16="http://schemas.microsoft.com/office/drawing/2014/main" id="{F7EC8990-363D-4664-A70D-9F3E16B1347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A5B3E31-4C3E-4627-B046-8D17305F1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90378"/>
            <a:ext cx="31088542" cy="6270978"/>
          </a:xfrm>
        </p:spPr>
        <p:txBody>
          <a:bodyPr/>
          <a:lstStyle/>
          <a:p>
            <a:r>
              <a:rPr lang="en-US"/>
              <a:t>Click to edit Master title style</a:t>
            </a:r>
          </a:p>
        </p:txBody>
      </p:sp>
      <p:sp>
        <p:nvSpPr>
          <p:cNvPr id="3" name="Subtitle 2"/>
          <p:cNvSpPr>
            <a:spLocks noGrp="1"/>
          </p:cNvSpPr>
          <p:nvPr>
            <p:ph type="subTitle" idx="1"/>
          </p:nvPr>
        </p:nvSpPr>
        <p:spPr>
          <a:xfrm>
            <a:off x="5486137" y="16580556"/>
            <a:ext cx="25603729" cy="7478889"/>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Tree>
    <p:extLst>
      <p:ext uri="{BB962C8B-B14F-4D97-AF65-F5344CB8AC3E}">
        <p14:creationId xmlns:p14="http://schemas.microsoft.com/office/powerpoint/2010/main" val="398322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8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78115" y="1131712"/>
            <a:ext cx="26242698" cy="2749267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Vertical Title 1"/>
          <p:cNvSpPr>
            <a:spLocks noGrp="1"/>
          </p:cNvSpPr>
          <p:nvPr>
            <p:ph type="title" orient="vert"/>
          </p:nvPr>
        </p:nvSpPr>
        <p:spPr>
          <a:xfrm>
            <a:off x="26947813" y="1131712"/>
            <a:ext cx="8789458" cy="27492678"/>
          </a:xfrm>
        </p:spPr>
        <p:txBody>
          <a:bodyPr vert="eaVert"/>
          <a:lstStyle/>
          <a:p>
            <a:r>
              <a:rPr lang="en-US"/>
              <a:t>Click to edit Master title style</a:t>
            </a:r>
          </a:p>
        </p:txBody>
      </p:sp>
    </p:spTree>
    <p:extLst>
      <p:ext uri="{BB962C8B-B14F-4D97-AF65-F5344CB8AC3E}">
        <p14:creationId xmlns:p14="http://schemas.microsoft.com/office/powerpoint/2010/main" val="423469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90378"/>
            <a:ext cx="31088542" cy="6270978"/>
          </a:xfrm>
        </p:spPr>
        <p:txBody>
          <a:bodyPr/>
          <a:lstStyle/>
          <a:p>
            <a:r>
              <a:rPr lang="en-US"/>
              <a:t>Click to edit Master title style</a:t>
            </a:r>
          </a:p>
        </p:txBody>
      </p:sp>
      <p:sp>
        <p:nvSpPr>
          <p:cNvPr id="3" name="Subtitle 2"/>
          <p:cNvSpPr>
            <a:spLocks noGrp="1"/>
          </p:cNvSpPr>
          <p:nvPr>
            <p:ph type="subTitle" idx="1"/>
          </p:nvPr>
        </p:nvSpPr>
        <p:spPr>
          <a:xfrm>
            <a:off x="5486137" y="16580556"/>
            <a:ext cx="25603729" cy="7478889"/>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Tree>
    <p:extLst>
      <p:ext uri="{BB962C8B-B14F-4D97-AF65-F5344CB8AC3E}">
        <p14:creationId xmlns:p14="http://schemas.microsoft.com/office/powerpoint/2010/main" val="360921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97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8803056"/>
            <a:ext cx="31089865" cy="581095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1" y="12402256"/>
            <a:ext cx="31089865" cy="64008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Tree>
    <p:extLst>
      <p:ext uri="{BB962C8B-B14F-4D97-AF65-F5344CB8AC3E}">
        <p14:creationId xmlns:p14="http://schemas.microsoft.com/office/powerpoint/2010/main" val="3858102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8116" y="5012267"/>
            <a:ext cx="4091781"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6896" y="5012267"/>
            <a:ext cx="4093104"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87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1222"/>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379"/>
            <a:ext cx="16160750"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379"/>
            <a:ext cx="16167364"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12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542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59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8"/>
            <a:ext cx="12033250" cy="4957234"/>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165578"/>
            <a:ext cx="20447000" cy="2497243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2"/>
            <a:ext cx="12033250" cy="200152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172054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5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20482279"/>
            <a:ext cx="21945864" cy="241864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614789"/>
            <a:ext cx="21945864" cy="17555633"/>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2900923"/>
            <a:ext cx="21945864" cy="343323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204732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50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947813" y="1131712"/>
            <a:ext cx="8789458" cy="274926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115" y="1131712"/>
            <a:ext cx="26242698" cy="274926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91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90378"/>
            <a:ext cx="31088542" cy="6270978"/>
          </a:xfrm>
        </p:spPr>
        <p:txBody>
          <a:bodyPr/>
          <a:lstStyle/>
          <a:p>
            <a:r>
              <a:rPr lang="en-US"/>
              <a:t>Click to edit Master title style</a:t>
            </a:r>
          </a:p>
        </p:txBody>
      </p:sp>
      <p:sp>
        <p:nvSpPr>
          <p:cNvPr id="3" name="Subtitle 2"/>
          <p:cNvSpPr>
            <a:spLocks noGrp="1"/>
          </p:cNvSpPr>
          <p:nvPr>
            <p:ph type="subTitle" idx="1"/>
          </p:nvPr>
        </p:nvSpPr>
        <p:spPr>
          <a:xfrm>
            <a:off x="5486137" y="16580556"/>
            <a:ext cx="25603729" cy="7478889"/>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Tree>
    <p:extLst>
      <p:ext uri="{BB962C8B-B14F-4D97-AF65-F5344CB8AC3E}">
        <p14:creationId xmlns:p14="http://schemas.microsoft.com/office/powerpoint/2010/main" val="3867932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304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8803056"/>
            <a:ext cx="31089865" cy="581095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1" y="12402256"/>
            <a:ext cx="31089865" cy="64008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Tree>
    <p:extLst>
      <p:ext uri="{BB962C8B-B14F-4D97-AF65-F5344CB8AC3E}">
        <p14:creationId xmlns:p14="http://schemas.microsoft.com/office/powerpoint/2010/main" val="3642412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8116" y="5012267"/>
            <a:ext cx="17515417"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20533" y="5012267"/>
            <a:ext cx="17516739"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7503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1222"/>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379"/>
            <a:ext cx="16160750"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379"/>
            <a:ext cx="16167364"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72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7232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6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8803056"/>
            <a:ext cx="31089865" cy="581095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1" y="12402256"/>
            <a:ext cx="31089865" cy="64008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Tree>
    <p:extLst>
      <p:ext uri="{BB962C8B-B14F-4D97-AF65-F5344CB8AC3E}">
        <p14:creationId xmlns:p14="http://schemas.microsoft.com/office/powerpoint/2010/main" val="3493665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8"/>
            <a:ext cx="12033250" cy="4957234"/>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165578"/>
            <a:ext cx="20447000" cy="2497243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2"/>
            <a:ext cx="12033250" cy="200152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50617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20482279"/>
            <a:ext cx="21945864" cy="241864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614789"/>
            <a:ext cx="21945864" cy="17555633"/>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2900923"/>
            <a:ext cx="21945864" cy="343323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3436305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319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947813" y="1131712"/>
            <a:ext cx="8789458" cy="274926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115" y="1131712"/>
            <a:ext cx="26242698" cy="274926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63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8116" y="5012267"/>
            <a:ext cx="4091781"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6896" y="5012267"/>
            <a:ext cx="4093104" cy="2361212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77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1222"/>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379"/>
            <a:ext cx="16160750"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379"/>
            <a:ext cx="16167364" cy="2729089"/>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8545"/>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2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69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18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8"/>
            <a:ext cx="12033250" cy="4957234"/>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165578"/>
            <a:ext cx="20447000" cy="2497243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2"/>
            <a:ext cx="12033250" cy="200152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123343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20482279"/>
            <a:ext cx="21945864" cy="241864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614789"/>
            <a:ext cx="21945864" cy="17555633"/>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2900923"/>
            <a:ext cx="21945864" cy="343323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Tree>
    <p:extLst>
      <p:ext uri="{BB962C8B-B14F-4D97-AF65-F5344CB8AC3E}">
        <p14:creationId xmlns:p14="http://schemas.microsoft.com/office/powerpoint/2010/main" val="82458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FF591BC5-45FA-441E-B9B8-7E2E721DB327}"/>
              </a:ext>
            </a:extLst>
          </p:cNvPr>
          <p:cNvSpPr>
            <a:spLocks noChangeArrowheads="1"/>
          </p:cNvSpPr>
          <p:nvPr userDrawn="1"/>
        </p:nvSpPr>
        <p:spPr bwMode="auto">
          <a:xfrm>
            <a:off x="0" y="0"/>
            <a:ext cx="36576000" cy="4267200"/>
          </a:xfrm>
          <a:prstGeom prst="rect">
            <a:avLst/>
          </a:prstGeom>
          <a:solidFill>
            <a:srgbClr val="1B3E77"/>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27" name="Rectangle 33">
            <a:extLst>
              <a:ext uri="{FF2B5EF4-FFF2-40B4-BE49-F238E27FC236}">
                <a16:creationId xmlns:a16="http://schemas.microsoft.com/office/drawing/2014/main" id="{187EEB01-9E3D-4F1E-A080-9112F6B0B9A2}"/>
              </a:ext>
            </a:extLst>
          </p:cNvPr>
          <p:cNvSpPr>
            <a:spLocks noChangeArrowheads="1"/>
          </p:cNvSpPr>
          <p:nvPr userDrawn="1"/>
        </p:nvSpPr>
        <p:spPr bwMode="auto">
          <a:xfrm>
            <a:off x="577850" y="5011738"/>
            <a:ext cx="8312150" cy="23612475"/>
          </a:xfrm>
          <a:prstGeom prst="rect">
            <a:avLst/>
          </a:prstGeom>
          <a:solidFill>
            <a:srgbClr val="FFFFFF"/>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29" name="Text Box 14">
            <a:extLst>
              <a:ext uri="{FF2B5EF4-FFF2-40B4-BE49-F238E27FC236}">
                <a16:creationId xmlns:a16="http://schemas.microsoft.com/office/drawing/2014/main" id="{ED7F315F-A901-40FE-B4C8-A5CED71881DB}"/>
              </a:ext>
            </a:extLst>
          </p:cNvPr>
          <p:cNvSpPr txBox="1">
            <a:spLocks noChangeArrowheads="1"/>
          </p:cNvSpPr>
          <p:nvPr userDrawn="1"/>
        </p:nvSpPr>
        <p:spPr bwMode="auto">
          <a:xfrm>
            <a:off x="508000" y="28840113"/>
            <a:ext cx="2095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nSpc>
                <a:spcPct val="65000"/>
              </a:lnSpc>
              <a:spcBef>
                <a:spcPct val="50000"/>
              </a:spcBef>
              <a:defRPr/>
            </a:pPr>
            <a:r>
              <a:rPr lang="en-US" sz="400" b="1">
                <a:solidFill>
                  <a:schemeClr val="bg2"/>
                </a:solidFill>
                <a:latin typeface="Arial" pitchFamily="34" charset="0"/>
              </a:rPr>
              <a:t>TEMPLATE DESIGN © 2008</a:t>
            </a:r>
          </a:p>
          <a:p>
            <a:pPr>
              <a:lnSpc>
                <a:spcPct val="65000"/>
              </a:lnSpc>
              <a:spcBef>
                <a:spcPct val="50000"/>
              </a:spcBef>
              <a:defRPr/>
            </a:pPr>
            <a:r>
              <a:rPr lang="en-US" sz="800" b="1">
                <a:solidFill>
                  <a:schemeClr val="bg2"/>
                </a:solidFill>
                <a:latin typeface="Arial" pitchFamily="34" charset="0"/>
              </a:rPr>
              <a:t>www.PosterPresentations.com</a:t>
            </a:r>
          </a:p>
        </p:txBody>
      </p:sp>
      <p:sp>
        <p:nvSpPr>
          <p:cNvPr id="2" name="Rectangle 15">
            <a:extLst>
              <a:ext uri="{FF2B5EF4-FFF2-40B4-BE49-F238E27FC236}">
                <a16:creationId xmlns:a16="http://schemas.microsoft.com/office/drawing/2014/main" id="{212612B6-4B97-4B2A-9F87-32023FAEC98F}"/>
              </a:ext>
            </a:extLst>
          </p:cNvPr>
          <p:cNvSpPr>
            <a:spLocks noGrp="1" noChangeArrowheads="1"/>
          </p:cNvSpPr>
          <p:nvPr>
            <p:ph type="title"/>
          </p:nvPr>
        </p:nvSpPr>
        <p:spPr bwMode="auto">
          <a:xfrm>
            <a:off x="800100" y="1131888"/>
            <a:ext cx="349377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053" tIns="38018" rIns="76053" bIns="38018" numCol="1" anchor="ctr" anchorCtr="0" compatLnSpc="1">
            <a:prstTxWarp prst="textNoShape">
              <a:avLst/>
            </a:prstTxWarp>
          </a:bodyPr>
          <a:lstStyle/>
          <a:p>
            <a:pPr lvl="0"/>
            <a:r>
              <a:rPr lang="en-US" altLang="en-US"/>
              <a:t>Click to edit Master title style</a:t>
            </a:r>
          </a:p>
        </p:txBody>
      </p:sp>
      <p:sp>
        <p:nvSpPr>
          <p:cNvPr id="1030" name="Rectangle 16">
            <a:extLst>
              <a:ext uri="{FF2B5EF4-FFF2-40B4-BE49-F238E27FC236}">
                <a16:creationId xmlns:a16="http://schemas.microsoft.com/office/drawing/2014/main" id="{119CB99F-7B5E-4257-B8EB-331650FA7306}"/>
              </a:ext>
            </a:extLst>
          </p:cNvPr>
          <p:cNvSpPr>
            <a:spLocks noGrp="1" noChangeArrowheads="1"/>
          </p:cNvSpPr>
          <p:nvPr>
            <p:ph type="body" idx="1"/>
          </p:nvPr>
        </p:nvSpPr>
        <p:spPr bwMode="auto">
          <a:xfrm>
            <a:off x="577850" y="5011738"/>
            <a:ext cx="8312150" cy="23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325" tIns="380325" rIns="380325" bIns="380325"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31" name="Rectangle 25">
            <a:extLst>
              <a:ext uri="{FF2B5EF4-FFF2-40B4-BE49-F238E27FC236}">
                <a16:creationId xmlns:a16="http://schemas.microsoft.com/office/drawing/2014/main" id="{778E7508-4F5F-4B6F-9323-C8CA15C8C578}"/>
              </a:ext>
            </a:extLst>
          </p:cNvPr>
          <p:cNvSpPr>
            <a:spLocks noChangeArrowheads="1"/>
          </p:cNvSpPr>
          <p:nvPr userDrawn="1"/>
        </p:nvSpPr>
        <p:spPr bwMode="auto">
          <a:xfrm>
            <a:off x="0" y="0"/>
            <a:ext cx="36576000" cy="29260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32" name="Rectangle 32">
            <a:extLst>
              <a:ext uri="{FF2B5EF4-FFF2-40B4-BE49-F238E27FC236}">
                <a16:creationId xmlns:a16="http://schemas.microsoft.com/office/drawing/2014/main" id="{3017C668-1736-498B-AE36-529E3F24E6CB}"/>
              </a:ext>
            </a:extLst>
          </p:cNvPr>
          <p:cNvSpPr>
            <a:spLocks noChangeArrowheads="1"/>
          </p:cNvSpPr>
          <p:nvPr userDrawn="1"/>
        </p:nvSpPr>
        <p:spPr bwMode="auto">
          <a:xfrm>
            <a:off x="9575800" y="5011738"/>
            <a:ext cx="8318500" cy="23612475"/>
          </a:xfrm>
          <a:prstGeom prst="rect">
            <a:avLst/>
          </a:prstGeom>
          <a:solidFill>
            <a:srgbClr val="FFFFFF"/>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33" name="Rectangle 34">
            <a:extLst>
              <a:ext uri="{FF2B5EF4-FFF2-40B4-BE49-F238E27FC236}">
                <a16:creationId xmlns:a16="http://schemas.microsoft.com/office/drawing/2014/main" id="{0E9B4E14-B46F-4335-AC43-C69F2D89E6EF}"/>
              </a:ext>
            </a:extLst>
          </p:cNvPr>
          <p:cNvSpPr>
            <a:spLocks noChangeArrowheads="1"/>
          </p:cNvSpPr>
          <p:nvPr userDrawn="1"/>
        </p:nvSpPr>
        <p:spPr bwMode="auto">
          <a:xfrm>
            <a:off x="18561050" y="5011738"/>
            <a:ext cx="8318500" cy="23612475"/>
          </a:xfrm>
          <a:prstGeom prst="rect">
            <a:avLst/>
          </a:prstGeom>
          <a:solidFill>
            <a:srgbClr val="FFFFFF"/>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34" name="Rectangle 35">
            <a:extLst>
              <a:ext uri="{FF2B5EF4-FFF2-40B4-BE49-F238E27FC236}">
                <a16:creationId xmlns:a16="http://schemas.microsoft.com/office/drawing/2014/main" id="{B01F7804-61A6-4788-89C3-CF68F20034F7}"/>
              </a:ext>
            </a:extLst>
          </p:cNvPr>
          <p:cNvSpPr>
            <a:spLocks noChangeArrowheads="1"/>
          </p:cNvSpPr>
          <p:nvPr userDrawn="1"/>
        </p:nvSpPr>
        <p:spPr bwMode="auto">
          <a:xfrm>
            <a:off x="27565350" y="5011738"/>
            <a:ext cx="8318500" cy="23612475"/>
          </a:xfrm>
          <a:prstGeom prst="rect">
            <a:avLst/>
          </a:prstGeom>
          <a:solidFill>
            <a:srgbClr val="FFFFFF"/>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1035" name="Rectangle 3">
            <a:extLst>
              <a:ext uri="{FF2B5EF4-FFF2-40B4-BE49-F238E27FC236}">
                <a16:creationId xmlns:a16="http://schemas.microsoft.com/office/drawing/2014/main" id="{74CE371E-BED4-4DA1-8646-5D49636B93A0}"/>
              </a:ext>
            </a:extLst>
          </p:cNvPr>
          <p:cNvSpPr>
            <a:spLocks noChangeArrowheads="1"/>
          </p:cNvSpPr>
          <p:nvPr userDrawn="1"/>
        </p:nvSpPr>
        <p:spPr bwMode="auto">
          <a:xfrm>
            <a:off x="0" y="3767138"/>
            <a:ext cx="36576000" cy="511175"/>
          </a:xfrm>
          <a:prstGeom prst="rect">
            <a:avLst/>
          </a:prstGeom>
          <a:solidFill>
            <a:srgbClr val="A18651"/>
          </a:solidFill>
          <a:ln>
            <a:noFill/>
          </a:ln>
          <a:extLst>
            <a:ext uri="{91240B29-F687-4F45-9708-019B960494DF}">
              <a14:hiddenLine xmlns:a14="http://schemas.microsoft.com/office/drawing/2010/main" w="9525" algn="ctr">
                <a:solidFill>
                  <a:srgbClr val="000000"/>
                </a:solidFill>
                <a:round/>
                <a:headEnd/>
                <a:tailEnd/>
              </a14:hiddenLine>
            </a:ext>
          </a:extLst>
        </p:spPr>
        <p:txBody>
          <a:bodyPr lIns="457200" tIns="457200" rIns="457200" bIns="457200">
            <a:spAutoFit/>
          </a:bodyPr>
          <a:lstStyle>
            <a:lvl1pPr defTabSz="4389438" eaLnBrk="0" hangingPunct="0">
              <a:defRPr sz="2400">
                <a:solidFill>
                  <a:schemeClr val="tx1"/>
                </a:solidFill>
                <a:latin typeface="Arial Narrow" panose="020B0606020202030204" pitchFamily="34" charset="0"/>
              </a:defRPr>
            </a:lvl1pPr>
            <a:lvl2pPr marL="742950" indent="-285750" defTabSz="4389438" eaLnBrk="0" hangingPunct="0">
              <a:defRPr sz="2400">
                <a:solidFill>
                  <a:schemeClr val="tx1"/>
                </a:solidFill>
                <a:latin typeface="Arial Narrow" panose="020B0606020202030204" pitchFamily="34" charset="0"/>
              </a:defRPr>
            </a:lvl2pPr>
            <a:lvl3pPr marL="1143000" indent="-228600" defTabSz="4389438" eaLnBrk="0" hangingPunct="0">
              <a:defRPr sz="2400">
                <a:solidFill>
                  <a:schemeClr val="tx1"/>
                </a:solidFill>
                <a:latin typeface="Arial Narrow" panose="020B0606020202030204" pitchFamily="34" charset="0"/>
              </a:defRPr>
            </a:lvl3pPr>
            <a:lvl4pPr marL="1600200" indent="-228600" defTabSz="4389438" eaLnBrk="0" hangingPunct="0">
              <a:defRPr sz="2400">
                <a:solidFill>
                  <a:schemeClr val="tx1"/>
                </a:solidFill>
                <a:latin typeface="Arial Narrow" panose="020B0606020202030204" pitchFamily="34" charset="0"/>
              </a:defRPr>
            </a:lvl4pPr>
            <a:lvl5pPr marL="2057400" indent="-228600" defTabSz="4389438" eaLnBrk="0" hangingPunct="0">
              <a:defRPr sz="2400">
                <a:solidFill>
                  <a:schemeClr val="tx1"/>
                </a:solidFill>
                <a:latin typeface="Arial Narrow" panose="020B0606020202030204" pitchFamily="34" charset="0"/>
              </a:defRPr>
            </a:lvl5pPr>
            <a:lvl6pPr marL="2514600" indent="-228600" defTabSz="4389438"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4389438"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4389438"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4389438"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sz="290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7200">
          <a:solidFill>
            <a:srgbClr val="FFFFFF"/>
          </a:solidFill>
          <a:latin typeface="+mj-lt"/>
          <a:ea typeface="+mj-ea"/>
          <a:cs typeface="+mj-cs"/>
        </a:defRPr>
      </a:lvl1pPr>
      <a:lvl2pPr algn="ctr" rtl="0" eaLnBrk="0" fontAlgn="base" hangingPunct="0">
        <a:spcBef>
          <a:spcPct val="0"/>
        </a:spcBef>
        <a:spcAft>
          <a:spcPct val="0"/>
        </a:spcAft>
        <a:defRPr sz="7200">
          <a:solidFill>
            <a:srgbClr val="FFFFFF"/>
          </a:solidFill>
          <a:latin typeface="Arial Black" pitchFamily="34" charset="0"/>
        </a:defRPr>
      </a:lvl2pPr>
      <a:lvl3pPr algn="ctr" rtl="0" eaLnBrk="0" fontAlgn="base" hangingPunct="0">
        <a:spcBef>
          <a:spcPct val="0"/>
        </a:spcBef>
        <a:spcAft>
          <a:spcPct val="0"/>
        </a:spcAft>
        <a:defRPr sz="7200">
          <a:solidFill>
            <a:srgbClr val="FFFFFF"/>
          </a:solidFill>
          <a:latin typeface="Arial Black" pitchFamily="34" charset="0"/>
        </a:defRPr>
      </a:lvl3pPr>
      <a:lvl4pPr algn="ctr" rtl="0" eaLnBrk="0" fontAlgn="base" hangingPunct="0">
        <a:spcBef>
          <a:spcPct val="0"/>
        </a:spcBef>
        <a:spcAft>
          <a:spcPct val="0"/>
        </a:spcAft>
        <a:defRPr sz="7200">
          <a:solidFill>
            <a:srgbClr val="FFFFFF"/>
          </a:solidFill>
          <a:latin typeface="Arial Black" pitchFamily="34" charset="0"/>
        </a:defRPr>
      </a:lvl4pPr>
      <a:lvl5pPr algn="ctr" rtl="0" eaLnBrk="0" fontAlgn="base" hangingPunct="0">
        <a:spcBef>
          <a:spcPct val="0"/>
        </a:spcBef>
        <a:spcAft>
          <a:spcPct val="0"/>
        </a:spcAft>
        <a:defRPr sz="7200">
          <a:solidFill>
            <a:srgbClr val="FFFFFF"/>
          </a:solidFill>
          <a:latin typeface="Arial Black" pitchFamily="34" charset="0"/>
        </a:defRPr>
      </a:lvl5pPr>
      <a:lvl6pPr marL="380985" algn="ctr" rtl="0" fontAlgn="base">
        <a:spcBef>
          <a:spcPct val="0"/>
        </a:spcBef>
        <a:spcAft>
          <a:spcPct val="0"/>
        </a:spcAft>
        <a:defRPr sz="7200">
          <a:solidFill>
            <a:srgbClr val="FFFFFF"/>
          </a:solidFill>
          <a:latin typeface="Arial Black" pitchFamily="34" charset="0"/>
        </a:defRPr>
      </a:lvl6pPr>
      <a:lvl7pPr marL="761970" algn="ctr" rtl="0" fontAlgn="base">
        <a:spcBef>
          <a:spcPct val="0"/>
        </a:spcBef>
        <a:spcAft>
          <a:spcPct val="0"/>
        </a:spcAft>
        <a:defRPr sz="7200">
          <a:solidFill>
            <a:srgbClr val="FFFFFF"/>
          </a:solidFill>
          <a:latin typeface="Arial Black" pitchFamily="34" charset="0"/>
        </a:defRPr>
      </a:lvl7pPr>
      <a:lvl8pPr marL="1142954" algn="ctr" rtl="0" fontAlgn="base">
        <a:spcBef>
          <a:spcPct val="0"/>
        </a:spcBef>
        <a:spcAft>
          <a:spcPct val="0"/>
        </a:spcAft>
        <a:defRPr sz="7200">
          <a:solidFill>
            <a:srgbClr val="FFFFFF"/>
          </a:solidFill>
          <a:latin typeface="Arial Black" pitchFamily="34" charset="0"/>
        </a:defRPr>
      </a:lvl8pPr>
      <a:lvl9pPr marL="1523939" algn="ctr" rtl="0" fontAlgn="base">
        <a:spcBef>
          <a:spcPct val="0"/>
        </a:spcBef>
        <a:spcAft>
          <a:spcPct val="0"/>
        </a:spcAft>
        <a:defRPr sz="7200">
          <a:solidFill>
            <a:srgbClr val="FFFFFF"/>
          </a:solidFill>
          <a:latin typeface="Arial Black" pitchFamily="34" charset="0"/>
        </a:defRPr>
      </a:lvl9pPr>
    </p:titleStyle>
    <p:bodyStyle>
      <a:lvl1pPr marL="284163" indent="-284163" algn="l" rtl="0" eaLnBrk="0" fontAlgn="base" hangingPunct="0">
        <a:spcBef>
          <a:spcPct val="20000"/>
        </a:spcBef>
        <a:spcAft>
          <a:spcPct val="0"/>
        </a:spcAft>
        <a:buChar char="•"/>
        <a:defRPr sz="2400">
          <a:solidFill>
            <a:schemeClr val="tx1"/>
          </a:solidFill>
          <a:latin typeface="+mn-lt"/>
          <a:ea typeface="+mn-ea"/>
          <a:cs typeface="+mn-cs"/>
        </a:defRPr>
      </a:lvl1pPr>
      <a:lvl2pPr marL="615950" indent="-234950" algn="l" rtl="0" eaLnBrk="0" fontAlgn="base" hangingPunct="0">
        <a:spcBef>
          <a:spcPct val="20000"/>
        </a:spcBef>
        <a:spcAft>
          <a:spcPct val="0"/>
        </a:spcAft>
        <a:buChar char="–"/>
        <a:defRPr sz="2400">
          <a:solidFill>
            <a:schemeClr val="tx1"/>
          </a:solidFill>
          <a:latin typeface="+mn-lt"/>
        </a:defRPr>
      </a:lvl2pPr>
      <a:lvl3pPr marL="950913" indent="-188913" algn="l" rtl="0" eaLnBrk="0" fontAlgn="base" hangingPunct="0">
        <a:spcBef>
          <a:spcPct val="20000"/>
        </a:spcBef>
        <a:spcAft>
          <a:spcPct val="0"/>
        </a:spcAft>
        <a:buChar char="•"/>
        <a:defRPr sz="2000">
          <a:solidFill>
            <a:schemeClr val="tx1"/>
          </a:solidFill>
          <a:latin typeface="+mn-lt"/>
        </a:defRPr>
      </a:lvl3pPr>
      <a:lvl4pPr marL="1331913" indent="-188913" algn="l" rtl="0" eaLnBrk="0" fontAlgn="base" hangingPunct="0">
        <a:spcBef>
          <a:spcPct val="20000"/>
        </a:spcBef>
        <a:spcAft>
          <a:spcPct val="0"/>
        </a:spcAft>
        <a:buChar char="–"/>
        <a:defRPr sz="1600">
          <a:solidFill>
            <a:schemeClr val="tx1"/>
          </a:solidFill>
          <a:latin typeface="+mn-lt"/>
        </a:defRPr>
      </a:lvl4pPr>
      <a:lvl5pPr marL="1712913" indent="-188913" algn="l" rtl="0" eaLnBrk="0" fontAlgn="base" hangingPunct="0">
        <a:spcBef>
          <a:spcPct val="20000"/>
        </a:spcBef>
        <a:spcAft>
          <a:spcPct val="0"/>
        </a:spcAft>
        <a:buChar char="»"/>
        <a:defRPr sz="1600">
          <a:solidFill>
            <a:schemeClr val="tx1"/>
          </a:solidFill>
          <a:latin typeface="+mn-lt"/>
        </a:defRPr>
      </a:lvl5pPr>
      <a:lvl6pPr marL="2095416" indent="-190492" algn="l" rtl="0" fontAlgn="base">
        <a:spcBef>
          <a:spcPct val="20000"/>
        </a:spcBef>
        <a:spcAft>
          <a:spcPct val="0"/>
        </a:spcAft>
        <a:buChar char="»"/>
        <a:defRPr sz="1600">
          <a:solidFill>
            <a:schemeClr val="tx1"/>
          </a:solidFill>
          <a:latin typeface="+mn-lt"/>
        </a:defRPr>
      </a:lvl6pPr>
      <a:lvl7pPr marL="2476401" indent="-190492" algn="l" rtl="0" fontAlgn="base">
        <a:spcBef>
          <a:spcPct val="20000"/>
        </a:spcBef>
        <a:spcAft>
          <a:spcPct val="0"/>
        </a:spcAft>
        <a:buChar char="»"/>
        <a:defRPr sz="1600">
          <a:solidFill>
            <a:schemeClr val="tx1"/>
          </a:solidFill>
          <a:latin typeface="+mn-lt"/>
        </a:defRPr>
      </a:lvl7pPr>
      <a:lvl8pPr marL="2857386" indent="-190492" algn="l" rtl="0" fontAlgn="base">
        <a:spcBef>
          <a:spcPct val="20000"/>
        </a:spcBef>
        <a:spcAft>
          <a:spcPct val="0"/>
        </a:spcAft>
        <a:buChar char="»"/>
        <a:defRPr sz="1600">
          <a:solidFill>
            <a:schemeClr val="tx1"/>
          </a:solidFill>
          <a:latin typeface="+mn-lt"/>
        </a:defRPr>
      </a:lvl8pPr>
      <a:lvl9pPr marL="3238370" indent="-190492" algn="l" rtl="0" fontAlgn="base">
        <a:spcBef>
          <a:spcPct val="20000"/>
        </a:spcBef>
        <a:spcAft>
          <a:spcPct val="0"/>
        </a:spcAft>
        <a:buChar char="»"/>
        <a:defRPr sz="16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1EF2AEF-B09F-4219-9512-24BCB38096E5}"/>
              </a:ext>
            </a:extLst>
          </p:cNvPr>
          <p:cNvSpPr>
            <a:spLocks noChangeArrowheads="1"/>
          </p:cNvSpPr>
          <p:nvPr userDrawn="1"/>
        </p:nvSpPr>
        <p:spPr bwMode="auto">
          <a:xfrm>
            <a:off x="0" y="0"/>
            <a:ext cx="36576000" cy="4267200"/>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C2418F66-A8F5-468B-B15E-ACF8DE51B0BA}"/>
              </a:ext>
            </a:extLst>
          </p:cNvPr>
          <p:cNvSpPr>
            <a:spLocks noChangeArrowheads="1"/>
          </p:cNvSpPr>
          <p:nvPr userDrawn="1"/>
        </p:nvSpPr>
        <p:spPr bwMode="auto">
          <a:xfrm>
            <a:off x="577850" y="5011738"/>
            <a:ext cx="8312150" cy="23612475"/>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2052" name="Rectangle 4">
            <a:extLst>
              <a:ext uri="{FF2B5EF4-FFF2-40B4-BE49-F238E27FC236}">
                <a16:creationId xmlns:a16="http://schemas.microsoft.com/office/drawing/2014/main" id="{EC10A997-84F3-416F-8305-3EB11C922F1E}"/>
              </a:ext>
            </a:extLst>
          </p:cNvPr>
          <p:cNvSpPr>
            <a:spLocks noChangeArrowheads="1"/>
          </p:cNvSpPr>
          <p:nvPr userDrawn="1"/>
        </p:nvSpPr>
        <p:spPr bwMode="auto">
          <a:xfrm>
            <a:off x="0" y="4267200"/>
            <a:ext cx="36576000" cy="115888"/>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2053" name="Text Box 5">
            <a:extLst>
              <a:ext uri="{FF2B5EF4-FFF2-40B4-BE49-F238E27FC236}">
                <a16:creationId xmlns:a16="http://schemas.microsoft.com/office/drawing/2014/main" id="{83B1932F-653B-4B12-AAE6-7BB36066F349}"/>
              </a:ext>
            </a:extLst>
          </p:cNvPr>
          <p:cNvSpPr txBox="1">
            <a:spLocks noChangeArrowheads="1"/>
          </p:cNvSpPr>
          <p:nvPr userDrawn="1"/>
        </p:nvSpPr>
        <p:spPr bwMode="auto">
          <a:xfrm>
            <a:off x="508000" y="28840113"/>
            <a:ext cx="2095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nSpc>
                <a:spcPct val="65000"/>
              </a:lnSpc>
              <a:spcBef>
                <a:spcPct val="50000"/>
              </a:spcBef>
              <a:defRPr/>
            </a:pPr>
            <a:r>
              <a:rPr lang="en-US" sz="400" b="1">
                <a:solidFill>
                  <a:schemeClr val="bg2"/>
                </a:solidFill>
                <a:latin typeface="Arial" pitchFamily="34" charset="0"/>
              </a:rPr>
              <a:t>POSTER TEMPLATE BY:</a:t>
            </a:r>
          </a:p>
          <a:p>
            <a:pPr>
              <a:lnSpc>
                <a:spcPct val="65000"/>
              </a:lnSpc>
              <a:spcBef>
                <a:spcPct val="50000"/>
              </a:spcBef>
              <a:defRPr/>
            </a:pPr>
            <a:r>
              <a:rPr lang="en-US" sz="800" b="1">
                <a:solidFill>
                  <a:schemeClr val="bg2"/>
                </a:solidFill>
                <a:latin typeface="Arial" pitchFamily="34" charset="0"/>
              </a:rPr>
              <a:t>www.PosterPresentations.com</a:t>
            </a:r>
          </a:p>
        </p:txBody>
      </p:sp>
      <p:sp>
        <p:nvSpPr>
          <p:cNvPr id="2054" name="Rectangle 6">
            <a:extLst>
              <a:ext uri="{FF2B5EF4-FFF2-40B4-BE49-F238E27FC236}">
                <a16:creationId xmlns:a16="http://schemas.microsoft.com/office/drawing/2014/main" id="{F4A2E8F1-88E5-44E1-B62D-8834516AADF8}"/>
              </a:ext>
            </a:extLst>
          </p:cNvPr>
          <p:cNvSpPr>
            <a:spLocks noGrp="1" noChangeArrowheads="1"/>
          </p:cNvSpPr>
          <p:nvPr>
            <p:ph type="title"/>
          </p:nvPr>
        </p:nvSpPr>
        <p:spPr bwMode="auto">
          <a:xfrm>
            <a:off x="800100" y="1131888"/>
            <a:ext cx="349377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053" tIns="38018" rIns="76053" bIns="38018" numCol="1" anchor="ctr" anchorCtr="0" compatLnSpc="1">
            <a:prstTxWarp prst="textNoShape">
              <a:avLst/>
            </a:prstTxWarp>
          </a:bodyPr>
          <a:lstStyle/>
          <a:p>
            <a:pPr lvl="0"/>
            <a:r>
              <a:rPr lang="en-US" altLang="en-US"/>
              <a:t>Click to edit Master title style</a:t>
            </a:r>
          </a:p>
        </p:txBody>
      </p:sp>
      <p:sp>
        <p:nvSpPr>
          <p:cNvPr id="2055" name="Rectangle 7">
            <a:extLst>
              <a:ext uri="{FF2B5EF4-FFF2-40B4-BE49-F238E27FC236}">
                <a16:creationId xmlns:a16="http://schemas.microsoft.com/office/drawing/2014/main" id="{F502562A-3DC5-491F-A14A-CA6F3D62D51D}"/>
              </a:ext>
            </a:extLst>
          </p:cNvPr>
          <p:cNvSpPr>
            <a:spLocks noGrp="1" noChangeArrowheads="1"/>
          </p:cNvSpPr>
          <p:nvPr>
            <p:ph type="body" idx="1"/>
          </p:nvPr>
        </p:nvSpPr>
        <p:spPr bwMode="auto">
          <a:xfrm>
            <a:off x="577850" y="5011738"/>
            <a:ext cx="8312150" cy="23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325" tIns="380325" rIns="380325" bIns="380325"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2056" name="Rectangle 8">
            <a:extLst>
              <a:ext uri="{FF2B5EF4-FFF2-40B4-BE49-F238E27FC236}">
                <a16:creationId xmlns:a16="http://schemas.microsoft.com/office/drawing/2014/main" id="{202555E2-83A0-48DC-BC4F-45447B105611}"/>
              </a:ext>
            </a:extLst>
          </p:cNvPr>
          <p:cNvSpPr>
            <a:spLocks noChangeArrowheads="1"/>
          </p:cNvSpPr>
          <p:nvPr userDrawn="1"/>
        </p:nvSpPr>
        <p:spPr bwMode="auto">
          <a:xfrm>
            <a:off x="0" y="0"/>
            <a:ext cx="36576000" cy="29260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2057" name="Rectangle 9">
            <a:extLst>
              <a:ext uri="{FF2B5EF4-FFF2-40B4-BE49-F238E27FC236}">
                <a16:creationId xmlns:a16="http://schemas.microsoft.com/office/drawing/2014/main" id="{CEF95A1E-CB4F-4E1A-874B-948E64A932F1}"/>
              </a:ext>
            </a:extLst>
          </p:cNvPr>
          <p:cNvSpPr>
            <a:spLocks noChangeArrowheads="1"/>
          </p:cNvSpPr>
          <p:nvPr userDrawn="1"/>
        </p:nvSpPr>
        <p:spPr bwMode="auto">
          <a:xfrm>
            <a:off x="9575800" y="5011738"/>
            <a:ext cx="17303750" cy="23612475"/>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2058" name="Rectangle 11">
            <a:extLst>
              <a:ext uri="{FF2B5EF4-FFF2-40B4-BE49-F238E27FC236}">
                <a16:creationId xmlns:a16="http://schemas.microsoft.com/office/drawing/2014/main" id="{8F2F0720-75EC-4EB9-9ABB-F4D394B9B241}"/>
              </a:ext>
            </a:extLst>
          </p:cNvPr>
          <p:cNvSpPr>
            <a:spLocks noChangeArrowheads="1"/>
          </p:cNvSpPr>
          <p:nvPr userDrawn="1"/>
        </p:nvSpPr>
        <p:spPr bwMode="auto">
          <a:xfrm>
            <a:off x="27565350" y="5011738"/>
            <a:ext cx="8318500" cy="23612475"/>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7200">
          <a:solidFill>
            <a:schemeClr val="tx2"/>
          </a:solidFill>
          <a:latin typeface="+mj-lt"/>
          <a:ea typeface="+mj-ea"/>
          <a:cs typeface="+mj-cs"/>
        </a:defRPr>
      </a:lvl1pPr>
      <a:lvl2pPr algn="ctr" rtl="0" eaLnBrk="0" fontAlgn="base" hangingPunct="0">
        <a:spcBef>
          <a:spcPct val="0"/>
        </a:spcBef>
        <a:spcAft>
          <a:spcPct val="0"/>
        </a:spcAft>
        <a:defRPr sz="7200">
          <a:solidFill>
            <a:schemeClr val="tx2"/>
          </a:solidFill>
          <a:latin typeface="Arial Black" pitchFamily="34" charset="0"/>
        </a:defRPr>
      </a:lvl2pPr>
      <a:lvl3pPr algn="ctr" rtl="0" eaLnBrk="0" fontAlgn="base" hangingPunct="0">
        <a:spcBef>
          <a:spcPct val="0"/>
        </a:spcBef>
        <a:spcAft>
          <a:spcPct val="0"/>
        </a:spcAft>
        <a:defRPr sz="7200">
          <a:solidFill>
            <a:schemeClr val="tx2"/>
          </a:solidFill>
          <a:latin typeface="Arial Black" pitchFamily="34" charset="0"/>
        </a:defRPr>
      </a:lvl3pPr>
      <a:lvl4pPr algn="ctr" rtl="0" eaLnBrk="0" fontAlgn="base" hangingPunct="0">
        <a:spcBef>
          <a:spcPct val="0"/>
        </a:spcBef>
        <a:spcAft>
          <a:spcPct val="0"/>
        </a:spcAft>
        <a:defRPr sz="7200">
          <a:solidFill>
            <a:schemeClr val="tx2"/>
          </a:solidFill>
          <a:latin typeface="Arial Black" pitchFamily="34" charset="0"/>
        </a:defRPr>
      </a:lvl4pPr>
      <a:lvl5pPr algn="ctr" rtl="0" eaLnBrk="0" fontAlgn="base" hangingPunct="0">
        <a:spcBef>
          <a:spcPct val="0"/>
        </a:spcBef>
        <a:spcAft>
          <a:spcPct val="0"/>
        </a:spcAft>
        <a:defRPr sz="7200">
          <a:solidFill>
            <a:schemeClr val="tx2"/>
          </a:solidFill>
          <a:latin typeface="Arial Black" pitchFamily="34" charset="0"/>
        </a:defRPr>
      </a:lvl5pPr>
      <a:lvl6pPr marL="380985" algn="ctr" rtl="0" fontAlgn="base">
        <a:spcBef>
          <a:spcPct val="0"/>
        </a:spcBef>
        <a:spcAft>
          <a:spcPct val="0"/>
        </a:spcAft>
        <a:defRPr sz="7200">
          <a:solidFill>
            <a:schemeClr val="tx2"/>
          </a:solidFill>
          <a:latin typeface="Arial Black" pitchFamily="34" charset="0"/>
        </a:defRPr>
      </a:lvl6pPr>
      <a:lvl7pPr marL="761970" algn="ctr" rtl="0" fontAlgn="base">
        <a:spcBef>
          <a:spcPct val="0"/>
        </a:spcBef>
        <a:spcAft>
          <a:spcPct val="0"/>
        </a:spcAft>
        <a:defRPr sz="7200">
          <a:solidFill>
            <a:schemeClr val="tx2"/>
          </a:solidFill>
          <a:latin typeface="Arial Black" pitchFamily="34" charset="0"/>
        </a:defRPr>
      </a:lvl7pPr>
      <a:lvl8pPr marL="1142954" algn="ctr" rtl="0" fontAlgn="base">
        <a:spcBef>
          <a:spcPct val="0"/>
        </a:spcBef>
        <a:spcAft>
          <a:spcPct val="0"/>
        </a:spcAft>
        <a:defRPr sz="7200">
          <a:solidFill>
            <a:schemeClr val="tx2"/>
          </a:solidFill>
          <a:latin typeface="Arial Black" pitchFamily="34" charset="0"/>
        </a:defRPr>
      </a:lvl8pPr>
      <a:lvl9pPr marL="1523939" algn="ctr" rtl="0" fontAlgn="base">
        <a:spcBef>
          <a:spcPct val="0"/>
        </a:spcBef>
        <a:spcAft>
          <a:spcPct val="0"/>
        </a:spcAft>
        <a:defRPr sz="7200">
          <a:solidFill>
            <a:schemeClr val="tx2"/>
          </a:solidFill>
          <a:latin typeface="Arial Black" pitchFamily="34" charset="0"/>
        </a:defRPr>
      </a:lvl9pPr>
    </p:titleStyle>
    <p:bodyStyle>
      <a:lvl1pPr marL="284163" indent="-284163" algn="l" rtl="0" eaLnBrk="0" fontAlgn="base" hangingPunct="0">
        <a:spcBef>
          <a:spcPct val="20000"/>
        </a:spcBef>
        <a:spcAft>
          <a:spcPct val="0"/>
        </a:spcAft>
        <a:buChar char="•"/>
        <a:defRPr sz="2400">
          <a:solidFill>
            <a:schemeClr val="tx1"/>
          </a:solidFill>
          <a:latin typeface="+mn-lt"/>
          <a:ea typeface="+mn-ea"/>
          <a:cs typeface="+mn-cs"/>
        </a:defRPr>
      </a:lvl1pPr>
      <a:lvl2pPr marL="615950" indent="-234950" algn="l" rtl="0" eaLnBrk="0" fontAlgn="base" hangingPunct="0">
        <a:spcBef>
          <a:spcPct val="20000"/>
        </a:spcBef>
        <a:spcAft>
          <a:spcPct val="0"/>
        </a:spcAft>
        <a:buChar char="–"/>
        <a:defRPr sz="2400">
          <a:solidFill>
            <a:schemeClr val="tx1"/>
          </a:solidFill>
          <a:latin typeface="+mn-lt"/>
        </a:defRPr>
      </a:lvl2pPr>
      <a:lvl3pPr marL="950913" indent="-188913" algn="l" rtl="0" eaLnBrk="0" fontAlgn="base" hangingPunct="0">
        <a:spcBef>
          <a:spcPct val="20000"/>
        </a:spcBef>
        <a:spcAft>
          <a:spcPct val="0"/>
        </a:spcAft>
        <a:buChar char="•"/>
        <a:defRPr sz="2000">
          <a:solidFill>
            <a:schemeClr val="tx1"/>
          </a:solidFill>
          <a:latin typeface="+mn-lt"/>
        </a:defRPr>
      </a:lvl3pPr>
      <a:lvl4pPr marL="1331913" indent="-188913" algn="l" rtl="0" eaLnBrk="0" fontAlgn="base" hangingPunct="0">
        <a:spcBef>
          <a:spcPct val="20000"/>
        </a:spcBef>
        <a:spcAft>
          <a:spcPct val="0"/>
        </a:spcAft>
        <a:buChar char="–"/>
        <a:defRPr sz="1600">
          <a:solidFill>
            <a:schemeClr val="tx1"/>
          </a:solidFill>
          <a:latin typeface="+mn-lt"/>
        </a:defRPr>
      </a:lvl4pPr>
      <a:lvl5pPr marL="1712913" indent="-188913" algn="l" rtl="0" eaLnBrk="0" fontAlgn="base" hangingPunct="0">
        <a:spcBef>
          <a:spcPct val="20000"/>
        </a:spcBef>
        <a:spcAft>
          <a:spcPct val="0"/>
        </a:spcAft>
        <a:buChar char="»"/>
        <a:defRPr sz="1600">
          <a:solidFill>
            <a:schemeClr val="tx1"/>
          </a:solidFill>
          <a:latin typeface="+mn-lt"/>
        </a:defRPr>
      </a:lvl5pPr>
      <a:lvl6pPr marL="2095416" indent="-190492" algn="l" rtl="0" fontAlgn="base">
        <a:spcBef>
          <a:spcPct val="20000"/>
        </a:spcBef>
        <a:spcAft>
          <a:spcPct val="0"/>
        </a:spcAft>
        <a:buChar char="»"/>
        <a:defRPr sz="1600">
          <a:solidFill>
            <a:schemeClr val="tx1"/>
          </a:solidFill>
          <a:latin typeface="+mn-lt"/>
        </a:defRPr>
      </a:lvl6pPr>
      <a:lvl7pPr marL="2476401" indent="-190492" algn="l" rtl="0" fontAlgn="base">
        <a:spcBef>
          <a:spcPct val="20000"/>
        </a:spcBef>
        <a:spcAft>
          <a:spcPct val="0"/>
        </a:spcAft>
        <a:buChar char="»"/>
        <a:defRPr sz="1600">
          <a:solidFill>
            <a:schemeClr val="tx1"/>
          </a:solidFill>
          <a:latin typeface="+mn-lt"/>
        </a:defRPr>
      </a:lvl7pPr>
      <a:lvl8pPr marL="2857386" indent="-190492" algn="l" rtl="0" fontAlgn="base">
        <a:spcBef>
          <a:spcPct val="20000"/>
        </a:spcBef>
        <a:spcAft>
          <a:spcPct val="0"/>
        </a:spcAft>
        <a:buChar char="»"/>
        <a:defRPr sz="1600">
          <a:solidFill>
            <a:schemeClr val="tx1"/>
          </a:solidFill>
          <a:latin typeface="+mn-lt"/>
        </a:defRPr>
      </a:lvl8pPr>
      <a:lvl9pPr marL="3238370" indent="-190492" algn="l" rtl="0" fontAlgn="base">
        <a:spcBef>
          <a:spcPct val="20000"/>
        </a:spcBef>
        <a:spcAft>
          <a:spcPct val="0"/>
        </a:spcAft>
        <a:buChar char="»"/>
        <a:defRPr sz="16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2006F2-9C9F-4706-B1F1-9B42C5CE45AE}"/>
              </a:ext>
            </a:extLst>
          </p:cNvPr>
          <p:cNvSpPr>
            <a:spLocks noChangeArrowheads="1"/>
          </p:cNvSpPr>
          <p:nvPr userDrawn="1"/>
        </p:nvSpPr>
        <p:spPr bwMode="auto">
          <a:xfrm>
            <a:off x="0" y="0"/>
            <a:ext cx="36576000" cy="4267200"/>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3075" name="Rectangle 3">
            <a:extLst>
              <a:ext uri="{FF2B5EF4-FFF2-40B4-BE49-F238E27FC236}">
                <a16:creationId xmlns:a16="http://schemas.microsoft.com/office/drawing/2014/main" id="{76081D5A-79D0-4EC9-A583-014A27A013FC}"/>
              </a:ext>
            </a:extLst>
          </p:cNvPr>
          <p:cNvSpPr>
            <a:spLocks noChangeArrowheads="1"/>
          </p:cNvSpPr>
          <p:nvPr userDrawn="1"/>
        </p:nvSpPr>
        <p:spPr bwMode="auto">
          <a:xfrm>
            <a:off x="577850" y="5011738"/>
            <a:ext cx="35306000" cy="23612475"/>
          </a:xfrm>
          <a:prstGeom prst="rect">
            <a:avLst/>
          </a:prstGeom>
          <a:solidFill>
            <a:schemeClr val="accent1"/>
          </a:solidFill>
          <a:ln w="9525">
            <a:solidFill>
              <a:schemeClr val="tx1"/>
            </a:solidFill>
            <a:miter lim="800000"/>
            <a:headEnd/>
            <a:tailEnd/>
          </a:ln>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3076" name="Rectangle 4">
            <a:extLst>
              <a:ext uri="{FF2B5EF4-FFF2-40B4-BE49-F238E27FC236}">
                <a16:creationId xmlns:a16="http://schemas.microsoft.com/office/drawing/2014/main" id="{95C698D7-5F68-4890-BB34-3F467B8438E7}"/>
              </a:ext>
            </a:extLst>
          </p:cNvPr>
          <p:cNvSpPr>
            <a:spLocks noChangeArrowheads="1"/>
          </p:cNvSpPr>
          <p:nvPr userDrawn="1"/>
        </p:nvSpPr>
        <p:spPr bwMode="auto">
          <a:xfrm>
            <a:off x="0" y="4267200"/>
            <a:ext cx="36576000" cy="115888"/>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
        <p:nvSpPr>
          <p:cNvPr id="3077" name="Text Box 5">
            <a:extLst>
              <a:ext uri="{FF2B5EF4-FFF2-40B4-BE49-F238E27FC236}">
                <a16:creationId xmlns:a16="http://schemas.microsoft.com/office/drawing/2014/main" id="{730CE3EC-B998-45F1-9823-188586DDEE1F}"/>
              </a:ext>
            </a:extLst>
          </p:cNvPr>
          <p:cNvSpPr txBox="1">
            <a:spLocks noChangeArrowheads="1"/>
          </p:cNvSpPr>
          <p:nvPr userDrawn="1"/>
        </p:nvSpPr>
        <p:spPr bwMode="auto">
          <a:xfrm>
            <a:off x="508000" y="28840113"/>
            <a:ext cx="2095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nSpc>
                <a:spcPct val="65000"/>
              </a:lnSpc>
              <a:spcBef>
                <a:spcPct val="50000"/>
              </a:spcBef>
              <a:defRPr/>
            </a:pPr>
            <a:r>
              <a:rPr lang="en-US" sz="400" b="1">
                <a:solidFill>
                  <a:schemeClr val="bg2"/>
                </a:solidFill>
                <a:latin typeface="Arial" pitchFamily="34" charset="0"/>
              </a:rPr>
              <a:t>POSTER TEMPLATE BY:</a:t>
            </a:r>
          </a:p>
          <a:p>
            <a:pPr>
              <a:lnSpc>
                <a:spcPct val="65000"/>
              </a:lnSpc>
              <a:spcBef>
                <a:spcPct val="50000"/>
              </a:spcBef>
              <a:defRPr/>
            </a:pPr>
            <a:r>
              <a:rPr lang="en-US" sz="800" b="1">
                <a:solidFill>
                  <a:schemeClr val="bg2"/>
                </a:solidFill>
                <a:latin typeface="Arial" pitchFamily="34" charset="0"/>
              </a:rPr>
              <a:t>www.PosterPresentations.com</a:t>
            </a:r>
          </a:p>
        </p:txBody>
      </p:sp>
      <p:sp>
        <p:nvSpPr>
          <p:cNvPr id="3078" name="Rectangle 6">
            <a:extLst>
              <a:ext uri="{FF2B5EF4-FFF2-40B4-BE49-F238E27FC236}">
                <a16:creationId xmlns:a16="http://schemas.microsoft.com/office/drawing/2014/main" id="{95795FAE-20C5-40B2-A604-BCBD0E48C07D}"/>
              </a:ext>
            </a:extLst>
          </p:cNvPr>
          <p:cNvSpPr>
            <a:spLocks noGrp="1" noChangeArrowheads="1"/>
          </p:cNvSpPr>
          <p:nvPr>
            <p:ph type="title"/>
          </p:nvPr>
        </p:nvSpPr>
        <p:spPr bwMode="auto">
          <a:xfrm>
            <a:off x="800100" y="1131888"/>
            <a:ext cx="349377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053" tIns="38018" rIns="76053" bIns="38018" numCol="1" anchor="ctr" anchorCtr="0" compatLnSpc="1">
            <a:prstTxWarp prst="textNoShape">
              <a:avLst/>
            </a:prstTxWarp>
          </a:bodyPr>
          <a:lstStyle/>
          <a:p>
            <a:pPr lvl="0"/>
            <a:r>
              <a:rPr lang="en-US" altLang="en-US"/>
              <a:t>Click to edit Master title style</a:t>
            </a:r>
          </a:p>
        </p:txBody>
      </p:sp>
      <p:sp>
        <p:nvSpPr>
          <p:cNvPr id="3079" name="Rectangle 7">
            <a:extLst>
              <a:ext uri="{FF2B5EF4-FFF2-40B4-BE49-F238E27FC236}">
                <a16:creationId xmlns:a16="http://schemas.microsoft.com/office/drawing/2014/main" id="{E1FFFCB8-7C0A-421B-89B7-76391B55C150}"/>
              </a:ext>
            </a:extLst>
          </p:cNvPr>
          <p:cNvSpPr>
            <a:spLocks noGrp="1" noChangeArrowheads="1"/>
          </p:cNvSpPr>
          <p:nvPr>
            <p:ph type="body" idx="1"/>
          </p:nvPr>
        </p:nvSpPr>
        <p:spPr bwMode="auto">
          <a:xfrm>
            <a:off x="577850" y="5011738"/>
            <a:ext cx="35159950" cy="23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0325" tIns="380325" rIns="380325" bIns="380325"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3080" name="Rectangle 8">
            <a:extLst>
              <a:ext uri="{FF2B5EF4-FFF2-40B4-BE49-F238E27FC236}">
                <a16:creationId xmlns:a16="http://schemas.microsoft.com/office/drawing/2014/main" id="{6FDF59E1-D790-4A44-901D-F5D8DFACE8F0}"/>
              </a:ext>
            </a:extLst>
          </p:cNvPr>
          <p:cNvSpPr>
            <a:spLocks noChangeArrowheads="1"/>
          </p:cNvSpPr>
          <p:nvPr userDrawn="1"/>
        </p:nvSpPr>
        <p:spPr bwMode="auto">
          <a:xfrm>
            <a:off x="0" y="0"/>
            <a:ext cx="36576000" cy="29260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76197" tIns="38098" rIns="76197" bIns="38098"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7200">
          <a:solidFill>
            <a:schemeClr val="tx2"/>
          </a:solidFill>
          <a:latin typeface="+mj-lt"/>
          <a:ea typeface="+mj-ea"/>
          <a:cs typeface="+mj-cs"/>
        </a:defRPr>
      </a:lvl1pPr>
      <a:lvl2pPr algn="ctr" rtl="0" eaLnBrk="0" fontAlgn="base" hangingPunct="0">
        <a:spcBef>
          <a:spcPct val="0"/>
        </a:spcBef>
        <a:spcAft>
          <a:spcPct val="0"/>
        </a:spcAft>
        <a:defRPr sz="7200">
          <a:solidFill>
            <a:schemeClr val="tx2"/>
          </a:solidFill>
          <a:latin typeface="Arial Black" pitchFamily="34" charset="0"/>
        </a:defRPr>
      </a:lvl2pPr>
      <a:lvl3pPr algn="ctr" rtl="0" eaLnBrk="0" fontAlgn="base" hangingPunct="0">
        <a:spcBef>
          <a:spcPct val="0"/>
        </a:spcBef>
        <a:spcAft>
          <a:spcPct val="0"/>
        </a:spcAft>
        <a:defRPr sz="7200">
          <a:solidFill>
            <a:schemeClr val="tx2"/>
          </a:solidFill>
          <a:latin typeface="Arial Black" pitchFamily="34" charset="0"/>
        </a:defRPr>
      </a:lvl3pPr>
      <a:lvl4pPr algn="ctr" rtl="0" eaLnBrk="0" fontAlgn="base" hangingPunct="0">
        <a:spcBef>
          <a:spcPct val="0"/>
        </a:spcBef>
        <a:spcAft>
          <a:spcPct val="0"/>
        </a:spcAft>
        <a:defRPr sz="7200">
          <a:solidFill>
            <a:schemeClr val="tx2"/>
          </a:solidFill>
          <a:latin typeface="Arial Black" pitchFamily="34" charset="0"/>
        </a:defRPr>
      </a:lvl4pPr>
      <a:lvl5pPr algn="ctr" rtl="0" eaLnBrk="0" fontAlgn="base" hangingPunct="0">
        <a:spcBef>
          <a:spcPct val="0"/>
        </a:spcBef>
        <a:spcAft>
          <a:spcPct val="0"/>
        </a:spcAft>
        <a:defRPr sz="7200">
          <a:solidFill>
            <a:schemeClr val="tx2"/>
          </a:solidFill>
          <a:latin typeface="Arial Black" pitchFamily="34" charset="0"/>
        </a:defRPr>
      </a:lvl5pPr>
      <a:lvl6pPr marL="380985" algn="ctr" rtl="0" fontAlgn="base">
        <a:spcBef>
          <a:spcPct val="0"/>
        </a:spcBef>
        <a:spcAft>
          <a:spcPct val="0"/>
        </a:spcAft>
        <a:defRPr sz="7200">
          <a:solidFill>
            <a:schemeClr val="tx2"/>
          </a:solidFill>
          <a:latin typeface="Arial Black" pitchFamily="34" charset="0"/>
        </a:defRPr>
      </a:lvl6pPr>
      <a:lvl7pPr marL="761970" algn="ctr" rtl="0" fontAlgn="base">
        <a:spcBef>
          <a:spcPct val="0"/>
        </a:spcBef>
        <a:spcAft>
          <a:spcPct val="0"/>
        </a:spcAft>
        <a:defRPr sz="7200">
          <a:solidFill>
            <a:schemeClr val="tx2"/>
          </a:solidFill>
          <a:latin typeface="Arial Black" pitchFamily="34" charset="0"/>
        </a:defRPr>
      </a:lvl7pPr>
      <a:lvl8pPr marL="1142954" algn="ctr" rtl="0" fontAlgn="base">
        <a:spcBef>
          <a:spcPct val="0"/>
        </a:spcBef>
        <a:spcAft>
          <a:spcPct val="0"/>
        </a:spcAft>
        <a:defRPr sz="7200">
          <a:solidFill>
            <a:schemeClr val="tx2"/>
          </a:solidFill>
          <a:latin typeface="Arial Black" pitchFamily="34" charset="0"/>
        </a:defRPr>
      </a:lvl8pPr>
      <a:lvl9pPr marL="1523939" algn="ctr" rtl="0" fontAlgn="base">
        <a:spcBef>
          <a:spcPct val="0"/>
        </a:spcBef>
        <a:spcAft>
          <a:spcPct val="0"/>
        </a:spcAft>
        <a:defRPr sz="7200">
          <a:solidFill>
            <a:schemeClr val="tx2"/>
          </a:solidFill>
          <a:latin typeface="Arial Black" pitchFamily="34" charset="0"/>
        </a:defRPr>
      </a:lvl9pPr>
    </p:titleStyle>
    <p:bodyStyle>
      <a:lvl1pPr marL="284163" indent="-284163" algn="l" rtl="0" eaLnBrk="0" fontAlgn="base" hangingPunct="0">
        <a:spcBef>
          <a:spcPct val="20000"/>
        </a:spcBef>
        <a:spcAft>
          <a:spcPct val="0"/>
        </a:spcAft>
        <a:buChar char="•"/>
        <a:defRPr sz="2400">
          <a:solidFill>
            <a:schemeClr val="tx1"/>
          </a:solidFill>
          <a:latin typeface="+mn-lt"/>
          <a:ea typeface="+mn-ea"/>
          <a:cs typeface="+mn-cs"/>
        </a:defRPr>
      </a:lvl1pPr>
      <a:lvl2pPr marL="615950" indent="-234950" algn="l" rtl="0" eaLnBrk="0" fontAlgn="base" hangingPunct="0">
        <a:spcBef>
          <a:spcPct val="20000"/>
        </a:spcBef>
        <a:spcAft>
          <a:spcPct val="0"/>
        </a:spcAft>
        <a:buChar char="–"/>
        <a:defRPr sz="2400">
          <a:solidFill>
            <a:schemeClr val="tx1"/>
          </a:solidFill>
          <a:latin typeface="+mn-lt"/>
        </a:defRPr>
      </a:lvl2pPr>
      <a:lvl3pPr marL="950913" indent="-188913" algn="l" rtl="0" eaLnBrk="0" fontAlgn="base" hangingPunct="0">
        <a:spcBef>
          <a:spcPct val="20000"/>
        </a:spcBef>
        <a:spcAft>
          <a:spcPct val="0"/>
        </a:spcAft>
        <a:buChar char="•"/>
        <a:defRPr sz="2000">
          <a:solidFill>
            <a:schemeClr val="tx1"/>
          </a:solidFill>
          <a:latin typeface="+mn-lt"/>
        </a:defRPr>
      </a:lvl3pPr>
      <a:lvl4pPr marL="1331913" indent="-188913" algn="l" rtl="0" eaLnBrk="0" fontAlgn="base" hangingPunct="0">
        <a:spcBef>
          <a:spcPct val="20000"/>
        </a:spcBef>
        <a:spcAft>
          <a:spcPct val="0"/>
        </a:spcAft>
        <a:buChar char="–"/>
        <a:defRPr sz="1600">
          <a:solidFill>
            <a:schemeClr val="tx1"/>
          </a:solidFill>
          <a:latin typeface="+mn-lt"/>
        </a:defRPr>
      </a:lvl4pPr>
      <a:lvl5pPr marL="1712913" indent="-188913" algn="l" rtl="0" eaLnBrk="0" fontAlgn="base" hangingPunct="0">
        <a:spcBef>
          <a:spcPct val="20000"/>
        </a:spcBef>
        <a:spcAft>
          <a:spcPct val="0"/>
        </a:spcAft>
        <a:buChar char="»"/>
        <a:defRPr sz="1600">
          <a:solidFill>
            <a:schemeClr val="tx1"/>
          </a:solidFill>
          <a:latin typeface="+mn-lt"/>
        </a:defRPr>
      </a:lvl5pPr>
      <a:lvl6pPr marL="2095416" indent="-190492" algn="l" rtl="0" fontAlgn="base">
        <a:spcBef>
          <a:spcPct val="20000"/>
        </a:spcBef>
        <a:spcAft>
          <a:spcPct val="0"/>
        </a:spcAft>
        <a:buChar char="»"/>
        <a:defRPr sz="1600">
          <a:solidFill>
            <a:schemeClr val="tx1"/>
          </a:solidFill>
          <a:latin typeface="+mn-lt"/>
        </a:defRPr>
      </a:lvl6pPr>
      <a:lvl7pPr marL="2476401" indent="-190492" algn="l" rtl="0" fontAlgn="base">
        <a:spcBef>
          <a:spcPct val="20000"/>
        </a:spcBef>
        <a:spcAft>
          <a:spcPct val="0"/>
        </a:spcAft>
        <a:buChar char="»"/>
        <a:defRPr sz="1600">
          <a:solidFill>
            <a:schemeClr val="tx1"/>
          </a:solidFill>
          <a:latin typeface="+mn-lt"/>
        </a:defRPr>
      </a:lvl7pPr>
      <a:lvl8pPr marL="2857386" indent="-190492" algn="l" rtl="0" fontAlgn="base">
        <a:spcBef>
          <a:spcPct val="20000"/>
        </a:spcBef>
        <a:spcAft>
          <a:spcPct val="0"/>
        </a:spcAft>
        <a:buChar char="»"/>
        <a:defRPr sz="1600">
          <a:solidFill>
            <a:schemeClr val="tx1"/>
          </a:solidFill>
          <a:latin typeface="+mn-lt"/>
        </a:defRPr>
      </a:lvl8pPr>
      <a:lvl9pPr marL="3238370" indent="-190492" algn="l" rtl="0" fontAlgn="base">
        <a:spcBef>
          <a:spcPct val="20000"/>
        </a:spcBef>
        <a:spcAft>
          <a:spcPct val="0"/>
        </a:spcAft>
        <a:buChar char="»"/>
        <a:defRPr sz="16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7">
            <a:extLst>
              <a:ext uri="{FF2B5EF4-FFF2-40B4-BE49-F238E27FC236}">
                <a16:creationId xmlns:a16="http://schemas.microsoft.com/office/drawing/2014/main" id="{363BC490-8369-492D-9FFC-BD542B45C6D2}"/>
              </a:ext>
            </a:extLst>
          </p:cNvPr>
          <p:cNvSpPr txBox="1">
            <a:spLocks noChangeArrowheads="1"/>
          </p:cNvSpPr>
          <p:nvPr/>
        </p:nvSpPr>
        <p:spPr bwMode="auto">
          <a:xfrm>
            <a:off x="571500" y="5011738"/>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Background</a:t>
            </a:r>
          </a:p>
        </p:txBody>
      </p:sp>
      <p:sp>
        <p:nvSpPr>
          <p:cNvPr id="5125" name="Text Box 388">
            <a:extLst>
              <a:ext uri="{FF2B5EF4-FFF2-40B4-BE49-F238E27FC236}">
                <a16:creationId xmlns:a16="http://schemas.microsoft.com/office/drawing/2014/main" id="{6EE3DF35-D011-4A2F-AEBA-5033F54F1F42}"/>
              </a:ext>
            </a:extLst>
          </p:cNvPr>
          <p:cNvSpPr txBox="1">
            <a:spLocks noChangeArrowheads="1"/>
          </p:cNvSpPr>
          <p:nvPr/>
        </p:nvSpPr>
        <p:spPr bwMode="auto">
          <a:xfrm>
            <a:off x="571500" y="13427391"/>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What’s Been Tried?</a:t>
            </a:r>
          </a:p>
        </p:txBody>
      </p:sp>
      <p:sp>
        <p:nvSpPr>
          <p:cNvPr id="5127" name="Text Box 405">
            <a:extLst>
              <a:ext uri="{FF2B5EF4-FFF2-40B4-BE49-F238E27FC236}">
                <a16:creationId xmlns:a16="http://schemas.microsoft.com/office/drawing/2014/main" id="{5D5B3008-ADC0-4922-8A60-95547BA9555E}"/>
              </a:ext>
            </a:extLst>
          </p:cNvPr>
          <p:cNvSpPr txBox="1">
            <a:spLocks noChangeArrowheads="1"/>
          </p:cNvSpPr>
          <p:nvPr/>
        </p:nvSpPr>
        <p:spPr bwMode="auto">
          <a:xfrm>
            <a:off x="9575982" y="5013326"/>
            <a:ext cx="8318500" cy="4905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Bluetooth Module</a:t>
            </a:r>
          </a:p>
        </p:txBody>
      </p:sp>
      <p:sp>
        <p:nvSpPr>
          <p:cNvPr id="5130" name="Text Box 410">
            <a:extLst>
              <a:ext uri="{FF2B5EF4-FFF2-40B4-BE49-F238E27FC236}">
                <a16:creationId xmlns:a16="http://schemas.microsoft.com/office/drawing/2014/main" id="{FE389674-38C0-4421-9804-017B7549616D}"/>
              </a:ext>
            </a:extLst>
          </p:cNvPr>
          <p:cNvSpPr txBox="1">
            <a:spLocks noChangeArrowheads="1"/>
          </p:cNvSpPr>
          <p:nvPr/>
        </p:nvSpPr>
        <p:spPr bwMode="auto">
          <a:xfrm>
            <a:off x="9575800" y="10824955"/>
            <a:ext cx="8318500" cy="493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System Design</a:t>
            </a:r>
          </a:p>
        </p:txBody>
      </p:sp>
      <p:sp>
        <p:nvSpPr>
          <p:cNvPr id="5133" name="Text Box 417">
            <a:extLst>
              <a:ext uri="{FF2B5EF4-FFF2-40B4-BE49-F238E27FC236}">
                <a16:creationId xmlns:a16="http://schemas.microsoft.com/office/drawing/2014/main" id="{7E3950C5-1422-4CA6-9ACC-1C2CB5D86D30}"/>
              </a:ext>
            </a:extLst>
          </p:cNvPr>
          <p:cNvSpPr txBox="1">
            <a:spLocks noChangeArrowheads="1"/>
          </p:cNvSpPr>
          <p:nvPr/>
        </p:nvSpPr>
        <p:spPr bwMode="auto">
          <a:xfrm>
            <a:off x="9575982" y="23296701"/>
            <a:ext cx="8318318" cy="493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Bluetooth Module Specifications</a:t>
            </a:r>
          </a:p>
        </p:txBody>
      </p:sp>
      <p:sp>
        <p:nvSpPr>
          <p:cNvPr id="5180" name="Text Box 478">
            <a:extLst>
              <a:ext uri="{FF2B5EF4-FFF2-40B4-BE49-F238E27FC236}">
                <a16:creationId xmlns:a16="http://schemas.microsoft.com/office/drawing/2014/main" id="{2E8833FA-7D39-440B-AEF7-552CB85B9867}"/>
              </a:ext>
            </a:extLst>
          </p:cNvPr>
          <p:cNvSpPr txBox="1">
            <a:spLocks noChangeArrowheads="1"/>
          </p:cNvSpPr>
          <p:nvPr/>
        </p:nvSpPr>
        <p:spPr bwMode="auto">
          <a:xfrm>
            <a:off x="27565350" y="5011738"/>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Design Block Diagram</a:t>
            </a:r>
          </a:p>
        </p:txBody>
      </p:sp>
      <p:sp>
        <p:nvSpPr>
          <p:cNvPr id="5181" name="Text Box 479">
            <a:extLst>
              <a:ext uri="{FF2B5EF4-FFF2-40B4-BE49-F238E27FC236}">
                <a16:creationId xmlns:a16="http://schemas.microsoft.com/office/drawing/2014/main" id="{D1EE3701-3296-411A-98EC-FEA8292EE451}"/>
              </a:ext>
            </a:extLst>
          </p:cNvPr>
          <p:cNvSpPr txBox="1">
            <a:spLocks noChangeArrowheads="1"/>
          </p:cNvSpPr>
          <p:nvPr/>
        </p:nvSpPr>
        <p:spPr bwMode="auto">
          <a:xfrm>
            <a:off x="27559000" y="10826015"/>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Highlights</a:t>
            </a:r>
          </a:p>
        </p:txBody>
      </p:sp>
      <p:sp>
        <p:nvSpPr>
          <p:cNvPr id="5184" name="Text Box 482">
            <a:extLst>
              <a:ext uri="{FF2B5EF4-FFF2-40B4-BE49-F238E27FC236}">
                <a16:creationId xmlns:a16="http://schemas.microsoft.com/office/drawing/2014/main" id="{68F973A5-03F5-4E21-A035-91C973CB36D4}"/>
              </a:ext>
            </a:extLst>
          </p:cNvPr>
          <p:cNvSpPr txBox="1">
            <a:spLocks noChangeArrowheads="1"/>
          </p:cNvSpPr>
          <p:nvPr/>
        </p:nvSpPr>
        <p:spPr bwMode="auto">
          <a:xfrm>
            <a:off x="27535075" y="20201220"/>
            <a:ext cx="8318500" cy="48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85" tIns="380985" rIns="380985" bIns="380985">
            <a:spAutoFit/>
          </a:bodyPr>
          <a:lstStyle>
            <a:lvl1pPr defTabSz="4389438">
              <a:spcBef>
                <a:spcPct val="20000"/>
              </a:spcBef>
              <a:buChar char="•"/>
              <a:defRPr sz="2400">
                <a:solidFill>
                  <a:schemeClr val="tx1"/>
                </a:solidFill>
                <a:latin typeface="Arial" panose="020B0604020202020204" pitchFamily="34" charset="0"/>
              </a:defRPr>
            </a:lvl1pPr>
            <a:lvl2pPr marL="742950" indent="-285750" defTabSz="4389438">
              <a:spcBef>
                <a:spcPct val="20000"/>
              </a:spcBef>
              <a:buChar char="–"/>
              <a:defRPr sz="2400">
                <a:solidFill>
                  <a:schemeClr val="tx1"/>
                </a:solidFill>
                <a:latin typeface="Arial" panose="020B0604020202020204" pitchFamily="34" charset="0"/>
              </a:defRPr>
            </a:lvl2pPr>
            <a:lvl3pPr marL="1143000" indent="-228600" defTabSz="4389438">
              <a:spcBef>
                <a:spcPct val="20000"/>
              </a:spcBef>
              <a:buChar char="•"/>
              <a:defRPr sz="2000">
                <a:solidFill>
                  <a:schemeClr val="tx1"/>
                </a:solidFill>
                <a:latin typeface="Arial" panose="020B0604020202020204" pitchFamily="34" charset="0"/>
              </a:defRPr>
            </a:lvl3pPr>
            <a:lvl4pPr marL="1600200" indent="-228600" defTabSz="4389438">
              <a:spcBef>
                <a:spcPct val="20000"/>
              </a:spcBef>
              <a:buChar char="–"/>
              <a:defRPr sz="1600">
                <a:solidFill>
                  <a:schemeClr val="tx1"/>
                </a:solidFill>
                <a:latin typeface="Arial" panose="020B0604020202020204" pitchFamily="34" charset="0"/>
              </a:defRPr>
            </a:lvl4pPr>
            <a:lvl5pPr marL="2057400" indent="-228600" defTabSz="4389438">
              <a:spcBef>
                <a:spcPct val="20000"/>
              </a:spcBef>
              <a:buChar char="»"/>
              <a:defRPr sz="1600">
                <a:solidFill>
                  <a:schemeClr val="tx1"/>
                </a:solidFill>
                <a:latin typeface="Arial" panose="020B0604020202020204" pitchFamily="34" charset="0"/>
              </a:defRPr>
            </a:lvl5pPr>
            <a:lvl6pPr marL="25146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9pPr>
          </a:lstStyle>
          <a:p>
            <a:pPr marL="457200" indent="-457200" eaLnBrk="1" hangingPunct="1">
              <a:spcBef>
                <a:spcPct val="0"/>
              </a:spcBef>
              <a:buFont typeface="+mj-lt"/>
              <a:buAutoNum type="arabicPeriod"/>
            </a:pPr>
            <a:r>
              <a:rPr lang="en-US" dirty="0">
                <a:latin typeface="Arial Narrow" panose="020B0606020202030204" pitchFamily="34" charset="0"/>
              </a:rPr>
              <a:t>The implementation of the system was a success. The SP-READ system operated as intended and can accurately state the status of a designated target instantly. </a:t>
            </a:r>
          </a:p>
          <a:p>
            <a:pPr marL="457200" indent="-457200" eaLnBrk="1" hangingPunct="1">
              <a:spcBef>
                <a:spcPct val="0"/>
              </a:spcBef>
              <a:buFont typeface="+mj-lt"/>
              <a:buAutoNum type="arabicPeriod"/>
            </a:pPr>
            <a:endParaRPr lang="en-US" dirty="0">
              <a:latin typeface="Arial Narrow" panose="020B0606020202030204" pitchFamily="34" charset="0"/>
            </a:endParaRPr>
          </a:p>
          <a:p>
            <a:pPr marL="457200" indent="-457200" eaLnBrk="1" hangingPunct="1">
              <a:spcBef>
                <a:spcPct val="0"/>
              </a:spcBef>
              <a:buFont typeface="+mj-lt"/>
              <a:buAutoNum type="arabicPeriod"/>
            </a:pPr>
            <a:r>
              <a:rPr lang="en-US" dirty="0">
                <a:latin typeface="Arial Narrow" panose="020B0606020202030204" pitchFamily="34" charset="0"/>
              </a:rPr>
              <a:t>Limitations of the </a:t>
            </a:r>
            <a:r>
              <a:rPr lang="en-US" dirty="0" err="1">
                <a:latin typeface="Arial Narrow" panose="020B0606020202030204" pitchFamily="34" charset="0"/>
              </a:rPr>
              <a:t>SixPlus</a:t>
            </a:r>
            <a:r>
              <a:rPr lang="en-US" dirty="0">
                <a:latin typeface="Arial Narrow" panose="020B0606020202030204" pitchFamily="34" charset="0"/>
              </a:rPr>
              <a:t> team’s prototype of SP-READ include range and the ability to confirm a true negative.</a:t>
            </a:r>
          </a:p>
          <a:p>
            <a:pPr marL="1200150" lvl="1" indent="-457200" eaLnBrk="1" hangingPunct="1">
              <a:spcBef>
                <a:spcPct val="0"/>
              </a:spcBef>
            </a:pPr>
            <a:r>
              <a:rPr lang="en-US" dirty="0">
                <a:latin typeface="Arial Narrow" panose="020B0606020202030204" pitchFamily="34" charset="0"/>
              </a:rPr>
              <a:t> Functional limitations of the product can be attributed to budget and technology restrictions, however the </a:t>
            </a:r>
            <a:r>
              <a:rPr lang="en-US" dirty="0" err="1">
                <a:latin typeface="Arial Narrow" panose="020B0606020202030204" pitchFamily="34" charset="0"/>
              </a:rPr>
              <a:t>SixPlus</a:t>
            </a:r>
            <a:r>
              <a:rPr lang="en-US" dirty="0">
                <a:latin typeface="Arial Narrow" panose="020B0606020202030204" pitchFamily="34" charset="0"/>
              </a:rPr>
              <a:t> team is confident that these challenges can be overcome with more sophisticated machinery and an increased budget. </a:t>
            </a:r>
            <a:endParaRPr lang="en-US" altLang="en-US" sz="2100" dirty="0">
              <a:latin typeface="Arial Narrow" panose="020B0606020202030204" pitchFamily="34" charset="0"/>
            </a:endParaRPr>
          </a:p>
        </p:txBody>
      </p:sp>
      <p:sp>
        <p:nvSpPr>
          <p:cNvPr id="73" name="Text Box 388">
            <a:extLst>
              <a:ext uri="{FF2B5EF4-FFF2-40B4-BE49-F238E27FC236}">
                <a16:creationId xmlns:a16="http://schemas.microsoft.com/office/drawing/2014/main" id="{39C8FF83-B09C-41AA-BC6E-34908AB3A394}"/>
              </a:ext>
            </a:extLst>
          </p:cNvPr>
          <p:cNvSpPr txBox="1">
            <a:spLocks noChangeArrowheads="1"/>
          </p:cNvSpPr>
          <p:nvPr/>
        </p:nvSpPr>
        <p:spPr bwMode="auto">
          <a:xfrm>
            <a:off x="571500" y="20092988"/>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Our Proposal</a:t>
            </a:r>
          </a:p>
        </p:txBody>
      </p:sp>
      <p:sp>
        <p:nvSpPr>
          <p:cNvPr id="76" name="Text Box 479">
            <a:extLst>
              <a:ext uri="{FF2B5EF4-FFF2-40B4-BE49-F238E27FC236}">
                <a16:creationId xmlns:a16="http://schemas.microsoft.com/office/drawing/2014/main" id="{39FCFD5E-91CB-4996-98D2-09E8F6176AD3}"/>
              </a:ext>
            </a:extLst>
          </p:cNvPr>
          <p:cNvSpPr txBox="1">
            <a:spLocks noChangeArrowheads="1"/>
          </p:cNvSpPr>
          <p:nvPr/>
        </p:nvSpPr>
        <p:spPr bwMode="auto">
          <a:xfrm>
            <a:off x="27595458" y="19709095"/>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Conclusion</a:t>
            </a:r>
          </a:p>
        </p:txBody>
      </p:sp>
      <p:sp>
        <p:nvSpPr>
          <p:cNvPr id="77" name="Text Box 479">
            <a:extLst>
              <a:ext uri="{FF2B5EF4-FFF2-40B4-BE49-F238E27FC236}">
                <a16:creationId xmlns:a16="http://schemas.microsoft.com/office/drawing/2014/main" id="{CC10A6B6-DE30-4B45-9736-E18C3AC9980C}"/>
              </a:ext>
            </a:extLst>
          </p:cNvPr>
          <p:cNvSpPr txBox="1">
            <a:spLocks noChangeArrowheads="1"/>
          </p:cNvSpPr>
          <p:nvPr/>
        </p:nvSpPr>
        <p:spPr bwMode="auto">
          <a:xfrm>
            <a:off x="27565350" y="25720135"/>
            <a:ext cx="8318500" cy="492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References</a:t>
            </a:r>
          </a:p>
        </p:txBody>
      </p:sp>
      <p:sp>
        <p:nvSpPr>
          <p:cNvPr id="78" name="Text Box 482">
            <a:extLst>
              <a:ext uri="{FF2B5EF4-FFF2-40B4-BE49-F238E27FC236}">
                <a16:creationId xmlns:a16="http://schemas.microsoft.com/office/drawing/2014/main" id="{DFDAC25A-6BD7-40B0-936A-499D58A95C54}"/>
              </a:ext>
            </a:extLst>
          </p:cNvPr>
          <p:cNvSpPr txBox="1">
            <a:spLocks noChangeArrowheads="1"/>
          </p:cNvSpPr>
          <p:nvPr/>
        </p:nvSpPr>
        <p:spPr bwMode="auto">
          <a:xfrm>
            <a:off x="27512441" y="11538850"/>
            <a:ext cx="8318500" cy="769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85" tIns="380985" rIns="380985" bIns="380985">
            <a:spAutoFit/>
          </a:bodyPr>
          <a:lstStyle>
            <a:lvl1pPr defTabSz="4389438">
              <a:spcBef>
                <a:spcPct val="20000"/>
              </a:spcBef>
              <a:buChar char="•"/>
              <a:defRPr sz="2400">
                <a:solidFill>
                  <a:schemeClr val="tx1"/>
                </a:solidFill>
                <a:latin typeface="Arial" panose="020B0604020202020204" pitchFamily="34" charset="0"/>
              </a:defRPr>
            </a:lvl1pPr>
            <a:lvl2pPr marL="742950" indent="-285750" defTabSz="4389438">
              <a:spcBef>
                <a:spcPct val="20000"/>
              </a:spcBef>
              <a:buChar char="–"/>
              <a:defRPr sz="2400">
                <a:solidFill>
                  <a:schemeClr val="tx1"/>
                </a:solidFill>
                <a:latin typeface="Arial" panose="020B0604020202020204" pitchFamily="34" charset="0"/>
              </a:defRPr>
            </a:lvl2pPr>
            <a:lvl3pPr marL="1143000" indent="-228600" defTabSz="4389438">
              <a:spcBef>
                <a:spcPct val="20000"/>
              </a:spcBef>
              <a:buChar char="•"/>
              <a:defRPr sz="2000">
                <a:solidFill>
                  <a:schemeClr val="tx1"/>
                </a:solidFill>
                <a:latin typeface="Arial" panose="020B0604020202020204" pitchFamily="34" charset="0"/>
              </a:defRPr>
            </a:lvl3pPr>
            <a:lvl4pPr marL="1600200" indent="-228600" defTabSz="4389438">
              <a:spcBef>
                <a:spcPct val="20000"/>
              </a:spcBef>
              <a:buChar char="–"/>
              <a:defRPr sz="1600">
                <a:solidFill>
                  <a:schemeClr val="tx1"/>
                </a:solidFill>
                <a:latin typeface="Arial" panose="020B0604020202020204" pitchFamily="34" charset="0"/>
              </a:defRPr>
            </a:lvl4pPr>
            <a:lvl5pPr marL="2057400" indent="-228600" defTabSz="4389438">
              <a:spcBef>
                <a:spcPct val="20000"/>
              </a:spcBef>
              <a:buChar char="»"/>
              <a:defRPr sz="1600">
                <a:solidFill>
                  <a:schemeClr val="tx1"/>
                </a:solidFill>
                <a:latin typeface="Arial" panose="020B0604020202020204" pitchFamily="34" charset="0"/>
              </a:defRPr>
            </a:lvl5pPr>
            <a:lvl6pPr marL="25146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4389438" eaLnBrk="0" fontAlgn="base" hangingPunct="0">
              <a:spcBef>
                <a:spcPct val="20000"/>
              </a:spcBef>
              <a:spcAft>
                <a:spcPct val="0"/>
              </a:spcAft>
              <a:buChar char="»"/>
              <a:defRPr sz="1600">
                <a:solidFill>
                  <a:schemeClr val="tx1"/>
                </a:solidFill>
                <a:latin typeface="Arial" panose="020B0604020202020204" pitchFamily="34" charset="0"/>
              </a:defRPr>
            </a:lvl9pPr>
          </a:lstStyle>
          <a:p>
            <a:pPr marL="342900" indent="-342900" eaLnBrk="1" hangingPunct="1">
              <a:spcBef>
                <a:spcPct val="0"/>
              </a:spcBef>
            </a:pPr>
            <a:r>
              <a:rPr lang="en-US" altLang="en-US" sz="2500" dirty="0">
                <a:latin typeface="Arial Narrow" panose="020B0606020202030204" pitchFamily="34" charset="0"/>
              </a:rPr>
              <a:t>Battery powered as opposed to solar powered </a:t>
            </a:r>
          </a:p>
          <a:p>
            <a:pPr eaLnBrk="1" hangingPunct="1">
              <a:spcBef>
                <a:spcPct val="0"/>
              </a:spcBef>
              <a:buNone/>
            </a:pPr>
            <a:endParaRPr lang="en-US" altLang="en-US" sz="2500" dirty="0">
              <a:latin typeface="Arial Narrow" panose="020B0606020202030204" pitchFamily="34" charset="0"/>
            </a:endParaRPr>
          </a:p>
          <a:p>
            <a:pPr marL="342900" indent="-342900" eaLnBrk="1" hangingPunct="1">
              <a:spcBef>
                <a:spcPct val="0"/>
              </a:spcBef>
            </a:pPr>
            <a:r>
              <a:rPr lang="en-US" altLang="en-US" sz="2500" dirty="0">
                <a:latin typeface="Arial Narrow" panose="020B0606020202030204" pitchFamily="34" charset="0"/>
              </a:rPr>
              <a:t>Portable and lightweight</a:t>
            </a:r>
          </a:p>
          <a:p>
            <a:pPr eaLnBrk="1" hangingPunct="1">
              <a:spcBef>
                <a:spcPct val="0"/>
              </a:spcBef>
              <a:buNone/>
            </a:pPr>
            <a:endParaRPr lang="en-US" altLang="en-US" sz="2500" dirty="0">
              <a:latin typeface="Arial Narrow" panose="020B0606020202030204" pitchFamily="34" charset="0"/>
            </a:endParaRPr>
          </a:p>
          <a:p>
            <a:pPr marL="342900" indent="-342900" eaLnBrk="1" hangingPunct="1">
              <a:spcBef>
                <a:spcPct val="0"/>
              </a:spcBef>
            </a:pPr>
            <a:r>
              <a:rPr lang="en-US" altLang="en-US" sz="2500" dirty="0">
                <a:latin typeface="Arial Narrow" panose="020B0606020202030204" pitchFamily="34" charset="0"/>
              </a:rPr>
              <a:t>Independent: Functions as a standalone device</a:t>
            </a:r>
          </a:p>
          <a:p>
            <a:pPr eaLnBrk="1" hangingPunct="1">
              <a:spcBef>
                <a:spcPct val="0"/>
              </a:spcBef>
              <a:buNone/>
            </a:pPr>
            <a:endParaRPr lang="en-US" altLang="en-US" sz="2500" dirty="0">
              <a:latin typeface="Arial Narrow" panose="020B0606020202030204" pitchFamily="34" charset="0"/>
            </a:endParaRPr>
          </a:p>
          <a:p>
            <a:pPr marL="342900" indent="-342900" eaLnBrk="1" hangingPunct="1">
              <a:spcBef>
                <a:spcPct val="0"/>
              </a:spcBef>
            </a:pPr>
            <a:r>
              <a:rPr lang="en-US" altLang="en-US" sz="2500" dirty="0">
                <a:latin typeface="Arial Narrow" panose="020B0606020202030204" pitchFamily="34" charset="0"/>
              </a:rPr>
              <a:t>Secure: </a:t>
            </a:r>
          </a:p>
          <a:p>
            <a:pPr marL="1085850" lvl="1" indent="-342900" eaLnBrk="1" hangingPunct="1">
              <a:spcBef>
                <a:spcPct val="0"/>
              </a:spcBef>
            </a:pPr>
            <a:r>
              <a:rPr lang="en-US" altLang="en-US" sz="2500" dirty="0">
                <a:latin typeface="Arial Narrow" panose="020B0606020202030204" pitchFamily="34" charset="0"/>
              </a:rPr>
              <a:t>2-factor confirmation makes enemy interception and tampering more difficult </a:t>
            </a:r>
          </a:p>
          <a:p>
            <a:pPr marL="1085850" lvl="1" indent="-342900" eaLnBrk="1" hangingPunct="1">
              <a:spcBef>
                <a:spcPct val="0"/>
              </a:spcBef>
            </a:pPr>
            <a:r>
              <a:rPr lang="en-US" altLang="en-US" sz="2500" dirty="0">
                <a:latin typeface="Arial Narrow" panose="020B0606020202030204" pitchFamily="34" charset="0"/>
              </a:rPr>
              <a:t>Bluetooth beacon is encrypted</a:t>
            </a:r>
          </a:p>
          <a:p>
            <a:pPr lvl="1" indent="0" eaLnBrk="1" hangingPunct="1">
              <a:spcBef>
                <a:spcPct val="0"/>
              </a:spcBef>
              <a:buNone/>
            </a:pPr>
            <a:endParaRPr lang="en-US" altLang="en-US" sz="2500" dirty="0">
              <a:latin typeface="Arial Narrow" panose="020B0606020202030204" pitchFamily="34" charset="0"/>
            </a:endParaRPr>
          </a:p>
          <a:p>
            <a:pPr marL="342900" indent="-342900" eaLnBrk="1" hangingPunct="1">
              <a:spcBef>
                <a:spcPct val="0"/>
              </a:spcBef>
            </a:pPr>
            <a:r>
              <a:rPr lang="en-US" altLang="en-US" sz="2500" dirty="0">
                <a:latin typeface="Arial Narrow" panose="020B0606020202030204" pitchFamily="34" charset="0"/>
              </a:rPr>
              <a:t>Versatile</a:t>
            </a:r>
          </a:p>
          <a:p>
            <a:pPr marL="1085850" lvl="1" indent="-342900" eaLnBrk="1" hangingPunct="1">
              <a:spcBef>
                <a:spcPct val="0"/>
              </a:spcBef>
            </a:pPr>
            <a:r>
              <a:rPr lang="en-US" altLang="en-US" sz="2500" dirty="0">
                <a:latin typeface="Arial Narrow" panose="020B0606020202030204" pitchFamily="34" charset="0"/>
              </a:rPr>
              <a:t>IOT connected: The system software can be modified and metadata can be read remotely even via smartphone or tablet.</a:t>
            </a:r>
          </a:p>
          <a:p>
            <a:pPr marL="1085850" lvl="1" indent="-342900" eaLnBrk="1" hangingPunct="1">
              <a:spcBef>
                <a:spcPct val="0"/>
              </a:spcBef>
            </a:pPr>
            <a:r>
              <a:rPr lang="en-US" altLang="en-US" sz="2500" dirty="0">
                <a:latin typeface="Arial Narrow" panose="020B0606020202030204" pitchFamily="34" charset="0"/>
              </a:rPr>
              <a:t>Programmable: The system specs can be recalibrated and changed as needed</a:t>
            </a:r>
            <a:endParaRPr lang="en-US" altLang="en-US" sz="1700" dirty="0">
              <a:latin typeface="Arial Narrow" panose="020B0606020202030204" pitchFamily="34" charset="0"/>
            </a:endParaRPr>
          </a:p>
          <a:p>
            <a:pPr marL="342900" indent="-342900" eaLnBrk="1" hangingPunct="1">
              <a:spcBef>
                <a:spcPct val="0"/>
              </a:spcBef>
            </a:pPr>
            <a:endParaRPr lang="en-US" altLang="en-US" sz="2500" dirty="0">
              <a:latin typeface="Arial Narrow" panose="020B0606020202030204" pitchFamily="34" charset="0"/>
            </a:endParaRPr>
          </a:p>
        </p:txBody>
      </p:sp>
      <p:pic>
        <p:nvPicPr>
          <p:cNvPr id="24" name="Picture 110" descr="School of Electrical and Computer Engineering at the Georgia Institute of Technology">
            <a:extLst>
              <a:ext uri="{FF2B5EF4-FFF2-40B4-BE49-F238E27FC236}">
                <a16:creationId xmlns:a16="http://schemas.microsoft.com/office/drawing/2014/main" id="{1DF959ED-BA69-4AFD-A9C5-50A445C10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7" y="982741"/>
            <a:ext cx="9933681" cy="163144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5">
            <a:extLst>
              <a:ext uri="{FF2B5EF4-FFF2-40B4-BE49-F238E27FC236}">
                <a16:creationId xmlns:a16="http://schemas.microsoft.com/office/drawing/2014/main" id="{81584B88-CD92-4C10-A695-8D5004A1810A}"/>
              </a:ext>
            </a:extLst>
          </p:cNvPr>
          <p:cNvSpPr>
            <a:spLocks noChangeArrowheads="1"/>
          </p:cNvSpPr>
          <p:nvPr/>
        </p:nvSpPr>
        <p:spPr bwMode="auto">
          <a:xfrm>
            <a:off x="9275763" y="1016000"/>
            <a:ext cx="27300237" cy="23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033" tIns="38010" rIns="76033" bIns="3801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50000"/>
              </a:spcBef>
              <a:buFontTx/>
              <a:buNone/>
            </a:pPr>
            <a:r>
              <a:rPr lang="en-US" altLang="en-US" sz="6700" dirty="0" err="1">
                <a:solidFill>
                  <a:srgbClr val="FFFFFF"/>
                </a:solidFill>
                <a:latin typeface="Arial Black" panose="020B0A04020102020204" pitchFamily="34" charset="0"/>
              </a:rPr>
              <a:t>SixPlus</a:t>
            </a:r>
            <a:r>
              <a:rPr lang="en-US" altLang="en-US" sz="6700" dirty="0">
                <a:solidFill>
                  <a:srgbClr val="FFFFFF"/>
                </a:solidFill>
                <a:latin typeface="Arial Black" panose="020B0A04020102020204" pitchFamily="34" charset="0"/>
              </a:rPr>
              <a:t>: Infantry I.F.F. System</a:t>
            </a:r>
          </a:p>
          <a:p>
            <a:pPr algn="ctr">
              <a:spcBef>
                <a:spcPct val="0"/>
              </a:spcBef>
              <a:buFontTx/>
              <a:buNone/>
            </a:pPr>
            <a:r>
              <a:rPr lang="en-US" altLang="en-US" sz="4000" b="1" dirty="0">
                <a:solidFill>
                  <a:srgbClr val="FFFFFF"/>
                </a:solidFill>
              </a:rPr>
              <a:t>Vijay Krishnan, Vishal Devidas, Donghoon Han, Rishabh Patel, Kevin Waddles</a:t>
            </a:r>
            <a:br>
              <a:rPr lang="en-US" altLang="en-US" sz="4000" b="1" dirty="0">
                <a:solidFill>
                  <a:srgbClr val="FFFFFF"/>
                </a:solidFill>
              </a:rPr>
            </a:br>
            <a:r>
              <a:rPr lang="en-US" altLang="en-US" sz="4000" b="1" dirty="0">
                <a:solidFill>
                  <a:srgbClr val="FFFFFF"/>
                </a:solidFill>
              </a:rPr>
              <a:t>Advisor: Dr. Tentzeris</a:t>
            </a:r>
            <a:endParaRPr lang="en-US" altLang="en-US" sz="3000" b="1" dirty="0">
              <a:solidFill>
                <a:srgbClr val="FFFFFF"/>
              </a:solidFill>
            </a:endParaRPr>
          </a:p>
        </p:txBody>
      </p:sp>
      <p:sp>
        <p:nvSpPr>
          <p:cNvPr id="29" name="Text Box 410">
            <a:extLst>
              <a:ext uri="{FF2B5EF4-FFF2-40B4-BE49-F238E27FC236}">
                <a16:creationId xmlns:a16="http://schemas.microsoft.com/office/drawing/2014/main" id="{870E71EF-4E7A-4721-AF4F-72055A2523F4}"/>
              </a:ext>
            </a:extLst>
          </p:cNvPr>
          <p:cNvSpPr txBox="1">
            <a:spLocks noChangeArrowheads="1"/>
          </p:cNvSpPr>
          <p:nvPr/>
        </p:nvSpPr>
        <p:spPr bwMode="auto">
          <a:xfrm>
            <a:off x="18580098" y="10822884"/>
            <a:ext cx="8318500" cy="493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Usage and Logistics</a:t>
            </a:r>
          </a:p>
        </p:txBody>
      </p:sp>
      <p:sp>
        <p:nvSpPr>
          <p:cNvPr id="30" name="Text Box 417">
            <a:extLst>
              <a:ext uri="{FF2B5EF4-FFF2-40B4-BE49-F238E27FC236}">
                <a16:creationId xmlns:a16="http://schemas.microsoft.com/office/drawing/2014/main" id="{B52F1F7C-1BED-4096-A199-73401D707F32}"/>
              </a:ext>
            </a:extLst>
          </p:cNvPr>
          <p:cNvSpPr txBox="1">
            <a:spLocks noChangeArrowheads="1"/>
          </p:cNvSpPr>
          <p:nvPr/>
        </p:nvSpPr>
        <p:spPr bwMode="auto">
          <a:xfrm>
            <a:off x="18592097" y="23296700"/>
            <a:ext cx="8318318" cy="493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RF Module Specifications</a:t>
            </a:r>
          </a:p>
        </p:txBody>
      </p:sp>
      <p:sp>
        <p:nvSpPr>
          <p:cNvPr id="31" name="Text Box 405">
            <a:extLst>
              <a:ext uri="{FF2B5EF4-FFF2-40B4-BE49-F238E27FC236}">
                <a16:creationId xmlns:a16="http://schemas.microsoft.com/office/drawing/2014/main" id="{3BDC10A8-EAC8-4126-BBAF-136D2B6C0F84}"/>
              </a:ext>
            </a:extLst>
          </p:cNvPr>
          <p:cNvSpPr txBox="1">
            <a:spLocks noChangeArrowheads="1"/>
          </p:cNvSpPr>
          <p:nvPr/>
        </p:nvSpPr>
        <p:spPr bwMode="auto">
          <a:xfrm>
            <a:off x="18560867" y="5013326"/>
            <a:ext cx="8326007" cy="4922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053" tIns="38018" rIns="76053" bIns="3801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dirty="0">
                <a:solidFill>
                  <a:srgbClr val="F8F8F8"/>
                </a:solidFill>
                <a:latin typeface="Arial Narrow" panose="020B0606020202030204" pitchFamily="34" charset="0"/>
              </a:rPr>
              <a:t>RF Module</a:t>
            </a:r>
          </a:p>
        </p:txBody>
      </p:sp>
      <p:sp>
        <p:nvSpPr>
          <p:cNvPr id="4" name="TextBox 3">
            <a:extLst>
              <a:ext uri="{FF2B5EF4-FFF2-40B4-BE49-F238E27FC236}">
                <a16:creationId xmlns:a16="http://schemas.microsoft.com/office/drawing/2014/main" id="{040446C5-2233-47C6-A342-20CBBF1FEEBF}"/>
              </a:ext>
            </a:extLst>
          </p:cNvPr>
          <p:cNvSpPr txBox="1"/>
          <p:nvPr/>
        </p:nvSpPr>
        <p:spPr>
          <a:xfrm>
            <a:off x="596899" y="5540600"/>
            <a:ext cx="8318499" cy="8217634"/>
          </a:xfrm>
          <a:prstGeom prst="rect">
            <a:avLst/>
          </a:prstGeom>
          <a:noFill/>
        </p:spPr>
        <p:txBody>
          <a:bodyPr wrap="square" rtlCol="0">
            <a:spAutoFit/>
          </a:bodyPr>
          <a:lstStyle/>
          <a:p>
            <a:r>
              <a:rPr lang="en-US" dirty="0"/>
              <a:t>In the chaos of a battle, identification of forces can be a challenge, especially when warring sides share similar camouflage patterns and are usually hidden behind obstacles. The challenge of distinguishing a soldier as a “friend” or a “foe” can lead to an inadvertent attack by a military force on their own forces while attempting to pursue an enemy.</a:t>
            </a:r>
          </a:p>
          <a:p>
            <a:endParaRPr lang="en-US" dirty="0"/>
          </a:p>
          <a:p>
            <a:r>
              <a:rPr lang="en-US" dirty="0"/>
              <a:t>Incidents of friendly fire have plagued warring sides through the course of modern warfare. During the Gaza War of 2003, “three soldiers were killed and 24 others were injured” [2]. Moreover, during the Syrian Civil War in 2017, the United States military incorrectly identified a group of soldiers as adversaries, leading to an accidental attack resulting in 18 deaths [3]. Additionally, a recent analysis of empirical data from the Vietnam War and Operation Desert Storm report fratricide rates of 2% [1]. </a:t>
            </a:r>
          </a:p>
          <a:p>
            <a:endParaRPr lang="en-US" dirty="0"/>
          </a:p>
          <a:p>
            <a:r>
              <a:rPr lang="en-US" dirty="0"/>
              <a:t>As a response to friendly fire incidents, IFF Systems were developed for military vehicles and fighter aircrafts for identifying aerial vehicles as a friend or a foe. Although the current IFF Systems prevent accidental firing among such vehicles, IFF systems protecting ground troops from friendly fire are underdeveloped. The production of an IFF system for ground troops is a necessity.</a:t>
            </a:r>
          </a:p>
          <a:p>
            <a:endParaRPr lang="en-US" dirty="0"/>
          </a:p>
        </p:txBody>
      </p:sp>
      <p:sp>
        <p:nvSpPr>
          <p:cNvPr id="5" name="TextBox 4">
            <a:extLst>
              <a:ext uri="{FF2B5EF4-FFF2-40B4-BE49-F238E27FC236}">
                <a16:creationId xmlns:a16="http://schemas.microsoft.com/office/drawing/2014/main" id="{FBCE43F8-C58D-4295-AEE0-A3171AA1FBD3}"/>
              </a:ext>
            </a:extLst>
          </p:cNvPr>
          <p:cNvSpPr txBox="1"/>
          <p:nvPr/>
        </p:nvSpPr>
        <p:spPr>
          <a:xfrm>
            <a:off x="603839" y="14190096"/>
            <a:ext cx="8272392" cy="5632311"/>
          </a:xfrm>
          <a:prstGeom prst="rect">
            <a:avLst/>
          </a:prstGeom>
          <a:noFill/>
        </p:spPr>
        <p:txBody>
          <a:bodyPr wrap="square" rtlCol="0">
            <a:spAutoFit/>
          </a:bodyPr>
          <a:lstStyle/>
          <a:p>
            <a:r>
              <a:rPr lang="en-US" dirty="0"/>
              <a:t>Researchers at Cornell University have developed an IFF System for Infantry that utilizes laser for signal propagation [4]. Some key drawbacks to this approach however, include:</a:t>
            </a:r>
          </a:p>
          <a:p>
            <a:pPr marL="342900" indent="-342900">
              <a:buFont typeface="Arial" panose="020B0604020202020204" pitchFamily="34" charset="0"/>
              <a:buChar char="•"/>
            </a:pPr>
            <a:r>
              <a:rPr lang="en-US" dirty="0"/>
              <a:t>Lasers require ideal weather conditions for expected functionality</a:t>
            </a:r>
          </a:p>
          <a:p>
            <a:pPr marL="342900" indent="-342900">
              <a:buFont typeface="Arial" panose="020B0604020202020204" pitchFamily="34" charset="0"/>
              <a:buChar char="•"/>
            </a:pPr>
            <a:r>
              <a:rPr lang="en-US" dirty="0"/>
              <a:t>Cannot penetrate through opaque surfaces</a:t>
            </a:r>
          </a:p>
          <a:p>
            <a:pPr marL="342900" indent="-342900">
              <a:buFont typeface="Arial" panose="020B0604020202020204" pitchFamily="34" charset="0"/>
              <a:buChar char="•"/>
            </a:pPr>
            <a:r>
              <a:rPr lang="en-US" dirty="0"/>
              <a:t>Incapable of directional reflection</a:t>
            </a:r>
          </a:p>
          <a:p>
            <a:pPr marL="342900" indent="-342900">
              <a:buFont typeface="Arial" panose="020B0604020202020204" pitchFamily="34" charset="0"/>
              <a:buChar char="•"/>
            </a:pPr>
            <a:r>
              <a:rPr lang="en-US" dirty="0"/>
              <a:t>Limited Security </a:t>
            </a:r>
          </a:p>
          <a:p>
            <a:endParaRPr lang="en-US" dirty="0"/>
          </a:p>
          <a:p>
            <a:r>
              <a:rPr lang="en-US" dirty="0"/>
              <a:t>Other similar products that have been specifically developed to identify ground troops employ a Centralized Beacon strategy. While this approach has a unique set of functional benefits, it too comes with its share of drawbacks which include:</a:t>
            </a:r>
          </a:p>
          <a:p>
            <a:pPr marL="342900" indent="-342900">
              <a:buFont typeface="Arial" panose="020B0604020202020204" pitchFamily="34" charset="0"/>
              <a:buChar char="•"/>
            </a:pPr>
            <a:r>
              <a:rPr lang="en-US" dirty="0"/>
              <a:t>Not independent </a:t>
            </a:r>
          </a:p>
          <a:p>
            <a:pPr marL="342900" indent="-342900">
              <a:buFont typeface="Arial" panose="020B0604020202020204" pitchFamily="34" charset="0"/>
              <a:buChar char="•"/>
            </a:pPr>
            <a:r>
              <a:rPr lang="en-US" dirty="0"/>
              <a:t>Non-scalable</a:t>
            </a:r>
          </a:p>
          <a:p>
            <a:pPr marL="342900" indent="-342900">
              <a:buFont typeface="Arial" panose="020B0604020202020204" pitchFamily="34" charset="0"/>
              <a:buChar char="•"/>
            </a:pPr>
            <a:r>
              <a:rPr lang="en-US" dirty="0"/>
              <a:t>Dome vs Direction </a:t>
            </a:r>
          </a:p>
        </p:txBody>
      </p:sp>
      <p:sp>
        <p:nvSpPr>
          <p:cNvPr id="6" name="TextBox 5">
            <a:extLst>
              <a:ext uri="{FF2B5EF4-FFF2-40B4-BE49-F238E27FC236}">
                <a16:creationId xmlns:a16="http://schemas.microsoft.com/office/drawing/2014/main" id="{4A0E756F-BCF3-43AF-BB37-55B4A8FD4DBC}"/>
              </a:ext>
            </a:extLst>
          </p:cNvPr>
          <p:cNvSpPr txBox="1"/>
          <p:nvPr/>
        </p:nvSpPr>
        <p:spPr>
          <a:xfrm>
            <a:off x="633004" y="20965185"/>
            <a:ext cx="8318318" cy="3046988"/>
          </a:xfrm>
          <a:prstGeom prst="rect">
            <a:avLst/>
          </a:prstGeom>
          <a:noFill/>
        </p:spPr>
        <p:txBody>
          <a:bodyPr wrap="square" rtlCol="0">
            <a:spAutoFit/>
          </a:bodyPr>
          <a:lstStyle/>
          <a:p>
            <a:r>
              <a:rPr lang="en-US" dirty="0"/>
              <a:t>To design and prototype a system that enables ground troops to more accurately identify friendly targets by combining the strengths from previous approaches and minimizing weaknesses.</a:t>
            </a:r>
          </a:p>
          <a:p>
            <a:pPr marL="342900" indent="-342900">
              <a:buFont typeface="Arial" panose="020B0604020202020204" pitchFamily="34" charset="0"/>
              <a:buChar char="•"/>
            </a:pPr>
            <a:r>
              <a:rPr lang="en-US" dirty="0"/>
              <a:t>RF signals: more robust than lasers, however difficult to encrypt</a:t>
            </a:r>
          </a:p>
          <a:p>
            <a:pPr marL="342900" indent="-342900">
              <a:buFont typeface="Arial" panose="020B0604020202020204" pitchFamily="34" charset="0"/>
              <a:buChar char="•"/>
            </a:pPr>
            <a:r>
              <a:rPr lang="en-US" dirty="0"/>
              <a:t>Bluetooth: greater operational radius, however difficult to direct</a:t>
            </a:r>
          </a:p>
          <a:p>
            <a:endParaRPr lang="en-US" dirty="0"/>
          </a:p>
          <a:p>
            <a:r>
              <a:rPr lang="en-US" dirty="0"/>
              <a:t>By utilizing </a:t>
            </a:r>
            <a:r>
              <a:rPr lang="en-US" b="1" dirty="0"/>
              <a:t>both</a:t>
            </a:r>
            <a:r>
              <a:rPr lang="en-US" dirty="0"/>
              <a:t> RF and Bluetooth however, we can compensate for the flaws of one system with the advantages of the other. </a:t>
            </a:r>
          </a:p>
        </p:txBody>
      </p:sp>
      <p:pic>
        <p:nvPicPr>
          <p:cNvPr id="35" name="Picture 34">
            <a:extLst>
              <a:ext uri="{FF2B5EF4-FFF2-40B4-BE49-F238E27FC236}">
                <a16:creationId xmlns:a16="http://schemas.microsoft.com/office/drawing/2014/main" id="{BF3C74FB-04BD-436E-90FC-8627B7841E05}"/>
              </a:ext>
            </a:extLst>
          </p:cNvPr>
          <p:cNvPicPr/>
          <p:nvPr/>
        </p:nvPicPr>
        <p:blipFill>
          <a:blip r:embed="rId4"/>
          <a:stretch>
            <a:fillRect/>
          </a:stretch>
        </p:blipFill>
        <p:spPr>
          <a:xfrm>
            <a:off x="27608212" y="6265988"/>
            <a:ext cx="8222729" cy="3797902"/>
          </a:xfrm>
          <a:prstGeom prst="rect">
            <a:avLst/>
          </a:prstGeom>
        </p:spPr>
      </p:pic>
      <p:pic>
        <p:nvPicPr>
          <p:cNvPr id="8" name="Picture 7">
            <a:extLst>
              <a:ext uri="{FF2B5EF4-FFF2-40B4-BE49-F238E27FC236}">
                <a16:creationId xmlns:a16="http://schemas.microsoft.com/office/drawing/2014/main" id="{DD4A8D8E-5060-4311-AF98-FB93780A7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465313" y="8621108"/>
            <a:ext cx="2539472" cy="8087537"/>
          </a:xfrm>
          <a:prstGeom prst="rect">
            <a:avLst/>
          </a:prstGeom>
        </p:spPr>
      </p:pic>
      <p:pic>
        <p:nvPicPr>
          <p:cNvPr id="10" name="Picture 9">
            <a:extLst>
              <a:ext uri="{FF2B5EF4-FFF2-40B4-BE49-F238E27FC236}">
                <a16:creationId xmlns:a16="http://schemas.microsoft.com/office/drawing/2014/main" id="{F2716DCB-9D5C-4ADF-B113-14531D6D8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1878" y="14475892"/>
            <a:ext cx="2246341" cy="3150569"/>
          </a:xfrm>
          <a:prstGeom prst="rect">
            <a:avLst/>
          </a:prstGeom>
        </p:spPr>
      </p:pic>
      <p:pic>
        <p:nvPicPr>
          <p:cNvPr id="12" name="Picture 11">
            <a:extLst>
              <a:ext uri="{FF2B5EF4-FFF2-40B4-BE49-F238E27FC236}">
                <a16:creationId xmlns:a16="http://schemas.microsoft.com/office/drawing/2014/main" id="{871D75EC-77D3-4FA7-BB21-D7B9AA5B62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6436" y="14475891"/>
            <a:ext cx="2246341" cy="3132483"/>
          </a:xfrm>
          <a:prstGeom prst="rect">
            <a:avLst/>
          </a:prstGeom>
        </p:spPr>
      </p:pic>
      <p:pic>
        <p:nvPicPr>
          <p:cNvPr id="14" name="Picture 13">
            <a:extLst>
              <a:ext uri="{FF2B5EF4-FFF2-40B4-BE49-F238E27FC236}">
                <a16:creationId xmlns:a16="http://schemas.microsoft.com/office/drawing/2014/main" id="{0AC8E6D2-A30E-4059-B6C1-3C108D349B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57320" y="14453720"/>
            <a:ext cx="2246341" cy="3132483"/>
          </a:xfrm>
          <a:prstGeom prst="rect">
            <a:avLst/>
          </a:prstGeom>
        </p:spPr>
      </p:pic>
      <p:pic>
        <p:nvPicPr>
          <p:cNvPr id="16" name="Picture 15">
            <a:extLst>
              <a:ext uri="{FF2B5EF4-FFF2-40B4-BE49-F238E27FC236}">
                <a16:creationId xmlns:a16="http://schemas.microsoft.com/office/drawing/2014/main" id="{EF49A6CF-8ED6-4369-A921-FA57FDD8CB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3279" y="18471593"/>
            <a:ext cx="3170280" cy="4227039"/>
          </a:xfrm>
          <a:prstGeom prst="rect">
            <a:avLst/>
          </a:prstGeom>
        </p:spPr>
      </p:pic>
      <p:sp>
        <p:nvSpPr>
          <p:cNvPr id="17" name="TextBox 16">
            <a:extLst>
              <a:ext uri="{FF2B5EF4-FFF2-40B4-BE49-F238E27FC236}">
                <a16:creationId xmlns:a16="http://schemas.microsoft.com/office/drawing/2014/main" id="{62F4CC02-3501-4445-B98E-26FC3F2A2B47}"/>
              </a:ext>
            </a:extLst>
          </p:cNvPr>
          <p:cNvSpPr txBox="1"/>
          <p:nvPr/>
        </p:nvSpPr>
        <p:spPr>
          <a:xfrm>
            <a:off x="18568557" y="11316069"/>
            <a:ext cx="8318318" cy="6740307"/>
          </a:xfrm>
          <a:prstGeom prst="rect">
            <a:avLst/>
          </a:prstGeom>
          <a:noFill/>
        </p:spPr>
        <p:txBody>
          <a:bodyPr wrap="square" rtlCol="0">
            <a:spAutoFit/>
          </a:bodyPr>
          <a:lstStyle/>
          <a:p>
            <a:pPr lvl="0" algn="ctr"/>
            <a:r>
              <a:rPr lang="en-US" b="1" dirty="0"/>
              <a:t>Usage</a:t>
            </a:r>
          </a:p>
          <a:p>
            <a:pPr marL="457200" lvl="0" indent="-457200">
              <a:buFont typeface="+mj-lt"/>
              <a:buAutoNum type="arabicPeriod"/>
            </a:pPr>
            <a:r>
              <a:rPr lang="en-US" dirty="0"/>
              <a:t>All soldiers will be broadcasting an encrypted Bluetooth beacon until Person A (interrogator) attempts to confirm the identity of person B.</a:t>
            </a:r>
          </a:p>
          <a:p>
            <a:pPr marL="457200" lvl="0" indent="-457200">
              <a:buFont typeface="+mj-lt"/>
              <a:buAutoNum type="arabicPeriod"/>
            </a:pPr>
            <a:r>
              <a:rPr lang="en-US" dirty="0"/>
              <a:t>Person A will point the firearm at Person B and push the initiator button which will convert his status from active beacon transmitter to listener and transmit a signal from his transceiver unit to Person B’s Backscatter Array. </a:t>
            </a:r>
            <a:endParaRPr lang="en-US" sz="1600" dirty="0"/>
          </a:p>
          <a:p>
            <a:pPr marL="457200" lvl="0" indent="-457200">
              <a:buFont typeface="+mj-lt"/>
              <a:buAutoNum type="arabicPeriod"/>
            </a:pPr>
            <a:r>
              <a:rPr lang="en-US" dirty="0"/>
              <a:t>Once Person A successfully decrypts the beacon from Person B, as well as confirms the line-of-sight status from the reflected RF signal, Person A can view the identification status of Person B on the indication unit on Person A’s firearm. </a:t>
            </a:r>
            <a:endParaRPr lang="en-US" sz="1600" dirty="0"/>
          </a:p>
          <a:p>
            <a:pPr marL="836613" lvl="1" indent="-457200">
              <a:buFont typeface="Arial" panose="020B0604020202020204" pitchFamily="34" charset="0"/>
              <a:buChar char="•"/>
            </a:pPr>
            <a:r>
              <a:rPr lang="en-US" dirty="0"/>
              <a:t>If Person A precisely aimed at the tag of Person B, a green LED will light up indicating Person B is in proximity and line-of-sight</a:t>
            </a:r>
            <a:endParaRPr lang="en-US" sz="1600" dirty="0"/>
          </a:p>
          <a:p>
            <a:pPr marL="722313" lvl="1" indent="-342900">
              <a:buFont typeface="Arial" panose="020B0604020202020204" pitchFamily="34" charset="0"/>
              <a:buChar char="•"/>
            </a:pPr>
            <a:r>
              <a:rPr lang="en-US" dirty="0"/>
              <a:t>If Person A did not aim his firearm directly at Person B, a yellow LED will light up indicating Person B is in proximity, however not in line-of-sight.</a:t>
            </a:r>
            <a:endParaRPr lang="en-US" sz="1600" dirty="0"/>
          </a:p>
          <a:p>
            <a:pPr marL="722313" lvl="1" indent="-342900">
              <a:buFont typeface="Arial" panose="020B0604020202020204" pitchFamily="34" charset="0"/>
              <a:buChar char="•"/>
            </a:pPr>
            <a:r>
              <a:rPr lang="en-US" dirty="0"/>
              <a:t>If Person B is out of range from Person A, a red LED will light up indicating that no targets are in proximity of Person A. </a:t>
            </a:r>
          </a:p>
        </p:txBody>
      </p:sp>
      <p:pic>
        <p:nvPicPr>
          <p:cNvPr id="6146" name="Picture 2" descr="https://i.groupme.com/892x1730.jpeg.43323bc936d24a80b8f971a3bd649116.large">
            <a:extLst>
              <a:ext uri="{FF2B5EF4-FFF2-40B4-BE49-F238E27FC236}">
                <a16:creationId xmlns:a16="http://schemas.microsoft.com/office/drawing/2014/main" id="{3F6CBEDA-A69E-45B4-83BC-08C5E64B0E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49965" y="18151237"/>
            <a:ext cx="2611189" cy="4858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442F33F-195F-4B7F-ABC6-A9B1214780A3}"/>
              </a:ext>
            </a:extLst>
          </p:cNvPr>
          <p:cNvPicPr>
            <a:picLocks noChangeAspect="1"/>
          </p:cNvPicPr>
          <p:nvPr/>
        </p:nvPicPr>
        <p:blipFill rotWithShape="1">
          <a:blip r:embed="rId11">
            <a:extLst>
              <a:ext uri="{28A0092B-C50C-407E-A947-70E740481C1C}">
                <a14:useLocalDpi xmlns:a14="http://schemas.microsoft.com/office/drawing/2010/main" val="0"/>
              </a:ext>
            </a:extLst>
          </a:blip>
          <a:srcRect t="4762"/>
          <a:stretch/>
        </p:blipFill>
        <p:spPr>
          <a:xfrm>
            <a:off x="13491932" y="17885238"/>
            <a:ext cx="4038924" cy="2418533"/>
          </a:xfrm>
          <a:prstGeom prst="rect">
            <a:avLst/>
          </a:prstGeom>
        </p:spPr>
      </p:pic>
      <p:pic>
        <p:nvPicPr>
          <p:cNvPr id="21" name="Picture 20">
            <a:extLst>
              <a:ext uri="{FF2B5EF4-FFF2-40B4-BE49-F238E27FC236}">
                <a16:creationId xmlns:a16="http://schemas.microsoft.com/office/drawing/2014/main" id="{425FFE9D-B729-476C-A056-08B558A421C3}"/>
              </a:ext>
            </a:extLst>
          </p:cNvPr>
          <p:cNvPicPr>
            <a:picLocks noChangeAspect="1"/>
          </p:cNvPicPr>
          <p:nvPr/>
        </p:nvPicPr>
        <p:blipFill rotWithShape="1">
          <a:blip r:embed="rId12">
            <a:extLst>
              <a:ext uri="{28A0092B-C50C-407E-A947-70E740481C1C}">
                <a14:useLocalDpi xmlns:a14="http://schemas.microsoft.com/office/drawing/2010/main" val="0"/>
              </a:ext>
            </a:extLst>
          </a:blip>
          <a:srcRect t="5052"/>
          <a:stretch/>
        </p:blipFill>
        <p:spPr>
          <a:xfrm>
            <a:off x="13488630" y="20590969"/>
            <a:ext cx="4051248" cy="2418534"/>
          </a:xfrm>
          <a:prstGeom prst="rect">
            <a:avLst/>
          </a:prstGeom>
        </p:spPr>
      </p:pic>
      <p:sp>
        <p:nvSpPr>
          <p:cNvPr id="22" name="TextBox 21">
            <a:extLst>
              <a:ext uri="{FF2B5EF4-FFF2-40B4-BE49-F238E27FC236}">
                <a16:creationId xmlns:a16="http://schemas.microsoft.com/office/drawing/2014/main" id="{36EDC9D2-599C-4358-A8E9-88585E28D445}"/>
              </a:ext>
            </a:extLst>
          </p:cNvPr>
          <p:cNvSpPr txBox="1"/>
          <p:nvPr/>
        </p:nvSpPr>
        <p:spPr>
          <a:xfrm>
            <a:off x="22073937" y="18056376"/>
            <a:ext cx="4379495" cy="5632311"/>
          </a:xfrm>
          <a:prstGeom prst="rect">
            <a:avLst/>
          </a:prstGeom>
          <a:noFill/>
        </p:spPr>
        <p:txBody>
          <a:bodyPr wrap="square" rtlCol="0">
            <a:spAutoFit/>
          </a:bodyPr>
          <a:lstStyle/>
          <a:p>
            <a:pPr algn="ctr"/>
            <a:r>
              <a:rPr lang="en-US" b="1" dirty="0"/>
              <a:t>Logistics</a:t>
            </a:r>
          </a:p>
          <a:p>
            <a:r>
              <a:rPr lang="en-US" dirty="0"/>
              <a:t>The image to the left displays live results written to the Bluetooth Module’s console during the stages mentioned above:</a:t>
            </a:r>
          </a:p>
          <a:p>
            <a:pPr marL="457200" indent="-457200">
              <a:buAutoNum type="arabicPeriod"/>
            </a:pPr>
            <a:r>
              <a:rPr lang="en-US" dirty="0"/>
              <a:t>‘disconnected’: no friendly targets in range (Red LED)</a:t>
            </a:r>
          </a:p>
          <a:p>
            <a:pPr marL="457200" indent="-457200">
              <a:buAutoNum type="arabicPeriod"/>
            </a:pPr>
            <a:r>
              <a:rPr lang="en-US" dirty="0"/>
              <a:t>‘connected’: a friendly beacon was found by the scanner (Yellow LED)</a:t>
            </a:r>
          </a:p>
          <a:p>
            <a:pPr marL="457200" indent="-457200">
              <a:buAutoNum type="arabicPeriod"/>
            </a:pPr>
            <a:r>
              <a:rPr lang="en-US" dirty="0"/>
              <a:t>‘connected and Insight’: a friendly beacon was found, and the initiators firearm is directed at the target (Green LED)</a:t>
            </a:r>
          </a:p>
          <a:p>
            <a:pPr marL="457200" indent="-457200">
              <a:buAutoNum type="arabicPeriod"/>
            </a:pPr>
            <a:endParaRPr lang="en-US" dirty="0"/>
          </a:p>
        </p:txBody>
      </p:sp>
      <p:graphicFrame>
        <p:nvGraphicFramePr>
          <p:cNvPr id="23" name="Table 22">
            <a:extLst>
              <a:ext uri="{FF2B5EF4-FFF2-40B4-BE49-F238E27FC236}">
                <a16:creationId xmlns:a16="http://schemas.microsoft.com/office/drawing/2014/main" id="{C6EAA0A6-B9FA-40BF-A361-D7DEA15A0B69}"/>
              </a:ext>
            </a:extLst>
          </p:cNvPr>
          <p:cNvGraphicFramePr>
            <a:graphicFrameLocks noGrp="1"/>
          </p:cNvGraphicFramePr>
          <p:nvPr>
            <p:extLst>
              <p:ext uri="{D42A27DB-BD31-4B8C-83A1-F6EECF244321}">
                <p14:modId xmlns:p14="http://schemas.microsoft.com/office/powerpoint/2010/main" val="1042784995"/>
              </p:ext>
            </p:extLst>
          </p:nvPr>
        </p:nvGraphicFramePr>
        <p:xfrm>
          <a:off x="18729874" y="24107296"/>
          <a:ext cx="3760035" cy="1858902"/>
        </p:xfrm>
        <a:graphic>
          <a:graphicData uri="http://schemas.openxmlformats.org/drawingml/2006/table">
            <a:tbl>
              <a:tblPr firstRow="1" firstCol="1" bandRow="1">
                <a:tableStyleId>{5C22544A-7EE6-4342-B048-85BDC9FD1C3A}</a:tableStyleId>
              </a:tblPr>
              <a:tblGrid>
                <a:gridCol w="1879581">
                  <a:extLst>
                    <a:ext uri="{9D8B030D-6E8A-4147-A177-3AD203B41FA5}">
                      <a16:colId xmlns:a16="http://schemas.microsoft.com/office/drawing/2014/main" val="2103921850"/>
                    </a:ext>
                  </a:extLst>
                </a:gridCol>
                <a:gridCol w="1880454">
                  <a:extLst>
                    <a:ext uri="{9D8B030D-6E8A-4147-A177-3AD203B41FA5}">
                      <a16:colId xmlns:a16="http://schemas.microsoft.com/office/drawing/2014/main" val="4077028930"/>
                    </a:ext>
                  </a:extLst>
                </a:gridCol>
              </a:tblGrid>
              <a:tr h="212900">
                <a:tc gridSpan="2">
                  <a:txBody>
                    <a:bodyPr/>
                    <a:lstStyle/>
                    <a:p>
                      <a:pPr marL="0" marR="0" indent="0">
                        <a:lnSpc>
                          <a:spcPct val="200000"/>
                        </a:lnSpc>
                        <a:spcBef>
                          <a:spcPts val="1200"/>
                        </a:spcBef>
                        <a:spcAft>
                          <a:spcPts val="600"/>
                        </a:spcAft>
                      </a:pPr>
                      <a:r>
                        <a:rPr lang="en-US" sz="1200" kern="50" dirty="0">
                          <a:solidFill>
                            <a:schemeClr val="accent2">
                              <a:lumMod val="75000"/>
                            </a:schemeClr>
                          </a:solidFill>
                          <a:effectLst/>
                        </a:rPr>
                        <a:t>Table 2. Backscatter Array </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76726663"/>
                  </a:ext>
                </a:extLst>
              </a:tr>
              <a:tr h="21290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Operational Frequency</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24GHz</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84130623"/>
                  </a:ext>
                </a:extLst>
              </a:tr>
              <a:tr h="21290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Power Consumption</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120mW</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228638"/>
                  </a:ext>
                </a:extLst>
              </a:tr>
              <a:tr h="21290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Functional Range</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50m to 100m</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0637698"/>
                  </a:ext>
                </a:extLst>
              </a:tr>
              <a:tr h="21290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Reflection Precision</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+/- 2 degrees</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0672394"/>
                  </a:ext>
                </a:extLst>
              </a:tr>
              <a:tr h="21290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Battery Life</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2 hours</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34359909"/>
                  </a:ext>
                </a:extLst>
              </a:tr>
            </a:tbl>
          </a:graphicData>
        </a:graphic>
      </p:graphicFrame>
      <p:graphicFrame>
        <p:nvGraphicFramePr>
          <p:cNvPr id="26" name="Table 25">
            <a:extLst>
              <a:ext uri="{FF2B5EF4-FFF2-40B4-BE49-F238E27FC236}">
                <a16:creationId xmlns:a16="http://schemas.microsoft.com/office/drawing/2014/main" id="{8890C8F8-D22D-4C68-84D3-5F2F7B6DA8ED}"/>
              </a:ext>
            </a:extLst>
          </p:cNvPr>
          <p:cNvGraphicFramePr>
            <a:graphicFrameLocks noGrp="1"/>
          </p:cNvGraphicFramePr>
          <p:nvPr>
            <p:extLst>
              <p:ext uri="{D42A27DB-BD31-4B8C-83A1-F6EECF244321}">
                <p14:modId xmlns:p14="http://schemas.microsoft.com/office/powerpoint/2010/main" val="1428716804"/>
              </p:ext>
            </p:extLst>
          </p:nvPr>
        </p:nvGraphicFramePr>
        <p:xfrm>
          <a:off x="18729874" y="26172045"/>
          <a:ext cx="7995684" cy="2224662"/>
        </p:xfrm>
        <a:graphic>
          <a:graphicData uri="http://schemas.openxmlformats.org/drawingml/2006/table">
            <a:tbl>
              <a:tblPr firstRow="1" firstCol="1" bandRow="1">
                <a:tableStyleId>{5C22544A-7EE6-4342-B048-85BDC9FD1C3A}</a:tableStyleId>
              </a:tblPr>
              <a:tblGrid>
                <a:gridCol w="3997842">
                  <a:extLst>
                    <a:ext uri="{9D8B030D-6E8A-4147-A177-3AD203B41FA5}">
                      <a16:colId xmlns:a16="http://schemas.microsoft.com/office/drawing/2014/main" val="3938549982"/>
                    </a:ext>
                  </a:extLst>
                </a:gridCol>
                <a:gridCol w="3997842">
                  <a:extLst>
                    <a:ext uri="{9D8B030D-6E8A-4147-A177-3AD203B41FA5}">
                      <a16:colId xmlns:a16="http://schemas.microsoft.com/office/drawing/2014/main" val="506083197"/>
                    </a:ext>
                  </a:extLst>
                </a:gridCol>
              </a:tblGrid>
              <a:tr h="237470">
                <a:tc gridSpan="2">
                  <a:txBody>
                    <a:bodyPr/>
                    <a:lstStyle/>
                    <a:p>
                      <a:pPr marL="0" marR="0" indent="0">
                        <a:lnSpc>
                          <a:spcPct val="200000"/>
                        </a:lnSpc>
                        <a:spcBef>
                          <a:spcPts val="1200"/>
                        </a:spcBef>
                        <a:spcAft>
                          <a:spcPts val="600"/>
                        </a:spcAft>
                      </a:pPr>
                      <a:r>
                        <a:rPr lang="en-US" sz="1200" kern="50" dirty="0">
                          <a:solidFill>
                            <a:schemeClr val="accent2">
                              <a:lumMod val="75000"/>
                            </a:schemeClr>
                          </a:solidFill>
                          <a:effectLst/>
                        </a:rPr>
                        <a:t>Table 4. Transceiver Unit (FMCW) </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32723115"/>
                  </a:ext>
                </a:extLst>
              </a:tr>
              <a:tr h="23747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Frequency Range</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24.025 GHz – 24.225 GHz</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34959560"/>
                  </a:ext>
                </a:extLst>
              </a:tr>
              <a:tr h="533353">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Chirps</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Chirp Time: 3000 us, Samples per Chirp: 32, Chirps per Frame: 42, Shape: upchirp</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72500799"/>
                  </a:ext>
                </a:extLst>
              </a:tr>
              <a:tr h="23747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Bandwidth</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200 MHz</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17143677"/>
                  </a:ext>
                </a:extLst>
              </a:tr>
              <a:tr h="23747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Antennas</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RX: 2, TX: 1</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2911345"/>
                  </a:ext>
                </a:extLst>
              </a:tr>
              <a:tr h="23747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Device Settings</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RX BGT LNA Gain: Enabled</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23391276"/>
                  </a:ext>
                </a:extLst>
              </a:tr>
            </a:tbl>
          </a:graphicData>
        </a:graphic>
      </p:graphicFrame>
      <p:graphicFrame>
        <p:nvGraphicFramePr>
          <p:cNvPr id="27" name="Table 26">
            <a:extLst>
              <a:ext uri="{FF2B5EF4-FFF2-40B4-BE49-F238E27FC236}">
                <a16:creationId xmlns:a16="http://schemas.microsoft.com/office/drawing/2014/main" id="{B333EC04-5A16-4244-BA3A-5843091DE98F}"/>
              </a:ext>
            </a:extLst>
          </p:cNvPr>
          <p:cNvGraphicFramePr>
            <a:graphicFrameLocks noGrp="1"/>
          </p:cNvGraphicFramePr>
          <p:nvPr>
            <p:extLst>
              <p:ext uri="{D42A27DB-BD31-4B8C-83A1-F6EECF244321}">
                <p14:modId xmlns:p14="http://schemas.microsoft.com/office/powerpoint/2010/main" val="86439539"/>
              </p:ext>
            </p:extLst>
          </p:nvPr>
        </p:nvGraphicFramePr>
        <p:xfrm>
          <a:off x="10071169" y="23966007"/>
          <a:ext cx="7399304" cy="4312051"/>
        </p:xfrm>
        <a:graphic>
          <a:graphicData uri="http://schemas.openxmlformats.org/drawingml/2006/table">
            <a:tbl>
              <a:tblPr firstRow="1" firstCol="1" bandRow="1">
                <a:tableStyleId>{5C22544A-7EE6-4342-B048-85BDC9FD1C3A}</a:tableStyleId>
              </a:tblPr>
              <a:tblGrid>
                <a:gridCol w="3699652">
                  <a:extLst>
                    <a:ext uri="{9D8B030D-6E8A-4147-A177-3AD203B41FA5}">
                      <a16:colId xmlns:a16="http://schemas.microsoft.com/office/drawing/2014/main" val="3930727560"/>
                    </a:ext>
                  </a:extLst>
                </a:gridCol>
                <a:gridCol w="3699652">
                  <a:extLst>
                    <a:ext uri="{9D8B030D-6E8A-4147-A177-3AD203B41FA5}">
                      <a16:colId xmlns:a16="http://schemas.microsoft.com/office/drawing/2014/main" val="1420273536"/>
                    </a:ext>
                  </a:extLst>
                </a:gridCol>
              </a:tblGrid>
              <a:tr h="451916">
                <a:tc gridSpan="2">
                  <a:txBody>
                    <a:bodyPr/>
                    <a:lstStyle/>
                    <a:p>
                      <a:pPr marL="0" marR="0" indent="0">
                        <a:lnSpc>
                          <a:spcPct val="200000"/>
                        </a:lnSpc>
                        <a:spcBef>
                          <a:spcPts val="1200"/>
                        </a:spcBef>
                        <a:spcAft>
                          <a:spcPts val="600"/>
                        </a:spcAft>
                      </a:pPr>
                      <a:r>
                        <a:rPr lang="en-US" sz="1200" kern="50" dirty="0">
                          <a:solidFill>
                            <a:schemeClr val="accent2">
                              <a:lumMod val="75000"/>
                            </a:schemeClr>
                          </a:solidFill>
                          <a:effectLst/>
                        </a:rPr>
                        <a:t>Table 1. Bluetooth Beacon/Signal Authentication </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339390149"/>
                  </a:ext>
                </a:extLst>
              </a:tr>
              <a:tr h="1518953">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Implemented Encryption</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8-byte variable encryption applied over two 4-byte sequences. All devices contain dynamic decryption libraries utilizing the same encryption algorithm applied to simultaneously changing seed values.</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7912347"/>
                  </a:ext>
                </a:extLst>
              </a:tr>
              <a:tr h="451916">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Suggested Encryption</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American Encryption Standard (suggested)</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00634255"/>
                  </a:ext>
                </a:extLst>
              </a:tr>
              <a:tr h="985434">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Signal Type</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Bluetooth Beacon with 16 byte UUID</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6089159"/>
                  </a:ext>
                </a:extLst>
              </a:tr>
              <a:tr h="451916">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Encryption Resolution</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8 bytes for authentication </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1304056"/>
                  </a:ext>
                </a:extLst>
              </a:tr>
              <a:tr h="451916">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Bluetooth </a:t>
                      </a:r>
                      <a:r>
                        <a:rPr lang="en-US" sz="1200" kern="50">
                          <a:solidFill>
                            <a:schemeClr val="accent2">
                              <a:lumMod val="75000"/>
                            </a:schemeClr>
                          </a:solidFill>
                          <a:effectLst/>
                        </a:rPr>
                        <a:t>Operational Voltage</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solidFill>
                            <a:schemeClr val="tx1"/>
                          </a:solidFill>
                          <a:effectLst/>
                          <a:latin typeface="+mn-lt"/>
                        </a:rPr>
                        <a:t>5V input regulated to 3.3V</a:t>
                      </a:r>
                    </a:p>
                  </a:txBody>
                  <a:tcPr marL="68580" marR="68580" marT="0" marB="0"/>
                </a:tc>
                <a:extLst>
                  <a:ext uri="{0D108BD9-81ED-4DB2-BD59-A6C34878D82A}">
                    <a16:rowId xmlns:a16="http://schemas.microsoft.com/office/drawing/2014/main" val="2277489742"/>
                  </a:ext>
                </a:extLst>
              </a:tr>
            </a:tbl>
          </a:graphicData>
        </a:graphic>
      </p:graphicFrame>
      <p:graphicFrame>
        <p:nvGraphicFramePr>
          <p:cNvPr id="5152" name="Table 5151">
            <a:extLst>
              <a:ext uri="{FF2B5EF4-FFF2-40B4-BE49-F238E27FC236}">
                <a16:creationId xmlns:a16="http://schemas.microsoft.com/office/drawing/2014/main" id="{D6463953-E1A3-4207-9BE6-7C104D58B0CF}"/>
              </a:ext>
            </a:extLst>
          </p:cNvPr>
          <p:cNvGraphicFramePr>
            <a:graphicFrameLocks noGrp="1"/>
          </p:cNvGraphicFramePr>
          <p:nvPr>
            <p:extLst>
              <p:ext uri="{D42A27DB-BD31-4B8C-83A1-F6EECF244321}">
                <p14:modId xmlns:p14="http://schemas.microsoft.com/office/powerpoint/2010/main" val="3285614200"/>
              </p:ext>
            </p:extLst>
          </p:nvPr>
        </p:nvGraphicFramePr>
        <p:xfrm>
          <a:off x="22585680" y="24107296"/>
          <a:ext cx="4139878" cy="1858901"/>
        </p:xfrm>
        <a:graphic>
          <a:graphicData uri="http://schemas.openxmlformats.org/drawingml/2006/table">
            <a:tbl>
              <a:tblPr firstRow="1" firstCol="1" bandRow="1">
                <a:tableStyleId>{5C22544A-7EE6-4342-B048-85BDC9FD1C3A}</a:tableStyleId>
              </a:tblPr>
              <a:tblGrid>
                <a:gridCol w="2069939">
                  <a:extLst>
                    <a:ext uri="{9D8B030D-6E8A-4147-A177-3AD203B41FA5}">
                      <a16:colId xmlns:a16="http://schemas.microsoft.com/office/drawing/2014/main" val="3805988337"/>
                    </a:ext>
                  </a:extLst>
                </a:gridCol>
                <a:gridCol w="2069939">
                  <a:extLst>
                    <a:ext uri="{9D8B030D-6E8A-4147-A177-3AD203B41FA5}">
                      <a16:colId xmlns:a16="http://schemas.microsoft.com/office/drawing/2014/main" val="1572636964"/>
                    </a:ext>
                  </a:extLst>
                </a:gridCol>
              </a:tblGrid>
              <a:tr h="527111">
                <a:tc gridSpan="2">
                  <a:txBody>
                    <a:bodyPr/>
                    <a:lstStyle/>
                    <a:p>
                      <a:pPr marL="0" marR="0" indent="0">
                        <a:lnSpc>
                          <a:spcPct val="200000"/>
                        </a:lnSpc>
                        <a:spcBef>
                          <a:spcPts val="1200"/>
                        </a:spcBef>
                        <a:spcAft>
                          <a:spcPts val="600"/>
                        </a:spcAft>
                      </a:pPr>
                      <a:r>
                        <a:rPr lang="en-US" sz="1200" kern="50" dirty="0">
                          <a:solidFill>
                            <a:schemeClr val="accent2">
                              <a:lumMod val="75000"/>
                            </a:schemeClr>
                          </a:solidFill>
                          <a:effectLst/>
                        </a:rPr>
                        <a:t>Table 3. Multi-Feedback Infinite Gain Bandpass Filter </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63045433"/>
                  </a:ext>
                </a:extLst>
              </a:tr>
              <a:tr h="44393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Mid-Band Gain (AV)</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16.000</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79860494"/>
                  </a:ext>
                </a:extLst>
              </a:tr>
              <a:tr h="443930">
                <a:tc>
                  <a:txBody>
                    <a:bodyPr/>
                    <a:lstStyle/>
                    <a:p>
                      <a:pPr marL="0" marR="0" indent="0" algn="ctr">
                        <a:lnSpc>
                          <a:spcPct val="200000"/>
                        </a:lnSpc>
                        <a:spcBef>
                          <a:spcPts val="1200"/>
                        </a:spcBef>
                        <a:spcAft>
                          <a:spcPts val="600"/>
                        </a:spcAft>
                      </a:pPr>
                      <a:r>
                        <a:rPr lang="en-US" sz="1200" kern="50">
                          <a:solidFill>
                            <a:schemeClr val="accent2">
                              <a:lumMod val="75000"/>
                            </a:schemeClr>
                          </a:solidFill>
                          <a:effectLst/>
                        </a:rPr>
                        <a:t>Critical Frequency</a:t>
                      </a:r>
                      <a:endParaRPr lang="en-US" sz="1000" kern="5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a:effectLst/>
                        </a:rPr>
                        <a:t>106.355 kHz</a:t>
                      </a:r>
                      <a:endParaRPr lang="en-US" sz="1000" kern="5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1762782"/>
                  </a:ext>
                </a:extLst>
              </a:tr>
              <a:tr h="443930">
                <a:tc>
                  <a:txBody>
                    <a:bodyPr/>
                    <a:lstStyle/>
                    <a:p>
                      <a:pPr marL="0" marR="0" indent="0" algn="ctr">
                        <a:lnSpc>
                          <a:spcPct val="200000"/>
                        </a:lnSpc>
                        <a:spcBef>
                          <a:spcPts val="1200"/>
                        </a:spcBef>
                        <a:spcAft>
                          <a:spcPts val="600"/>
                        </a:spcAft>
                      </a:pPr>
                      <a:r>
                        <a:rPr lang="en-US" sz="1200" kern="50" dirty="0">
                          <a:solidFill>
                            <a:schemeClr val="accent2">
                              <a:lumMod val="75000"/>
                            </a:schemeClr>
                          </a:solidFill>
                          <a:effectLst/>
                        </a:rPr>
                        <a:t>Quality Factor</a:t>
                      </a:r>
                      <a:endParaRPr lang="en-US" sz="1000" kern="5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200000"/>
                        </a:lnSpc>
                        <a:spcBef>
                          <a:spcPts val="1200"/>
                        </a:spcBef>
                        <a:spcAft>
                          <a:spcPts val="600"/>
                        </a:spcAft>
                      </a:pPr>
                      <a:r>
                        <a:rPr lang="en-US" sz="1200" kern="50" dirty="0">
                          <a:effectLst/>
                        </a:rPr>
                        <a:t>9.351</a:t>
                      </a:r>
                      <a:endParaRPr lang="en-US" sz="1000" kern="5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6918012"/>
                  </a:ext>
                </a:extLst>
              </a:tr>
            </a:tbl>
          </a:graphicData>
        </a:graphic>
      </p:graphicFrame>
      <p:sp>
        <p:nvSpPr>
          <p:cNvPr id="5153" name="TextBox 5152">
            <a:extLst>
              <a:ext uri="{FF2B5EF4-FFF2-40B4-BE49-F238E27FC236}">
                <a16:creationId xmlns:a16="http://schemas.microsoft.com/office/drawing/2014/main" id="{B1D4729B-97B6-466F-8B8E-4E47C4775CF4}"/>
              </a:ext>
            </a:extLst>
          </p:cNvPr>
          <p:cNvSpPr txBox="1"/>
          <p:nvPr/>
        </p:nvSpPr>
        <p:spPr>
          <a:xfrm>
            <a:off x="27565350" y="26371355"/>
            <a:ext cx="8222729" cy="2400657"/>
          </a:xfrm>
          <a:prstGeom prst="rect">
            <a:avLst/>
          </a:prstGeom>
          <a:noFill/>
        </p:spPr>
        <p:txBody>
          <a:bodyPr wrap="square" rtlCol="0">
            <a:spAutoFit/>
          </a:bodyPr>
          <a:lstStyle/>
          <a:p>
            <a:pPr lvl="0"/>
            <a:r>
              <a:rPr lang="en-US" sz="1400" dirty="0"/>
              <a:t>[1] Mark Thompson, “The Curse of ‘Friendly Fire’”, Time Magazine, Jun. 11, 2014. [Online]. Available: http://time.com/2854306/the-curse-of-friendly-fire/. [Accessed Mar. 4, 2019] </a:t>
            </a:r>
          </a:p>
          <a:p>
            <a:pPr lvl="0"/>
            <a:r>
              <a:rPr lang="en-US" sz="1400" dirty="0"/>
              <a:t>[2] H. Greenberg, “Gaza: 3 soldiers killed, 24 injured in friendly fire incident,” </a:t>
            </a:r>
            <a:r>
              <a:rPr lang="en-US" sz="1400" i="1" dirty="0" err="1"/>
              <a:t>Ynetnews</a:t>
            </a:r>
            <a:r>
              <a:rPr lang="en-US" sz="1400" dirty="0"/>
              <a:t>, 14-Jun-2011. [Online]. Available: https://www.ynetnews.com/articles/0,7340,L-3651165,00.html [Accessed: 19-Apr-2019].</a:t>
            </a:r>
          </a:p>
          <a:p>
            <a:pPr lvl="0"/>
            <a:r>
              <a:rPr lang="en-US" sz="1400" dirty="0"/>
              <a:t>[3] F. News, “'Misdirected' airstrike killed 18 allied Syrian forces, US military confirms,” </a:t>
            </a:r>
            <a:r>
              <a:rPr lang="en-US" sz="1400" i="1" dirty="0"/>
              <a:t>Fox News</a:t>
            </a:r>
            <a:r>
              <a:rPr lang="en-US" sz="1400" dirty="0"/>
              <a:t>, 13-Apr-2017. [Online]. Available: https://www.foxnews.com/world/misdirected-airstrike-killed-18-allied-syrian-forces-us-military-confirms. [Accessed: 19-Apr-2019].</a:t>
            </a:r>
          </a:p>
          <a:p>
            <a:pPr lvl="0"/>
            <a:r>
              <a:rPr lang="en-US" sz="1400" dirty="0"/>
              <a:t>[4] W. H. Lui and A. </a:t>
            </a:r>
            <a:r>
              <a:rPr lang="en-US" sz="1400" dirty="0" err="1"/>
              <a:t>Shreedhar</a:t>
            </a:r>
            <a:r>
              <a:rPr lang="en-US" sz="1400" dirty="0"/>
              <a:t>, “IFF System for Infantry,” </a:t>
            </a:r>
            <a:r>
              <a:rPr lang="en-US" sz="1400" i="1" dirty="0"/>
              <a:t>IFF System for Infantry - Cornell ECE 4760</a:t>
            </a:r>
            <a:r>
              <a:rPr lang="en-US" sz="1400" dirty="0"/>
              <a:t>. [Online]. Available: http://people.ece.cornell.edu/land/courses/ece4760/FinalProjects/f2012/wl378_as889/index.html. [Accessed: 19-Apr-2019]. </a:t>
            </a:r>
          </a:p>
          <a:p>
            <a:endParaRPr lang="en-US" dirty="0"/>
          </a:p>
        </p:txBody>
      </p:sp>
      <p:sp>
        <p:nvSpPr>
          <p:cNvPr id="5154" name="TextBox 5153">
            <a:extLst>
              <a:ext uri="{FF2B5EF4-FFF2-40B4-BE49-F238E27FC236}">
                <a16:creationId xmlns:a16="http://schemas.microsoft.com/office/drawing/2014/main" id="{93962BA9-3849-4177-A42B-D95C9E2C8EE9}"/>
              </a:ext>
            </a:extLst>
          </p:cNvPr>
          <p:cNvSpPr txBox="1"/>
          <p:nvPr/>
        </p:nvSpPr>
        <p:spPr>
          <a:xfrm>
            <a:off x="12408424" y="13888379"/>
            <a:ext cx="2724793" cy="369332"/>
          </a:xfrm>
          <a:prstGeom prst="rect">
            <a:avLst/>
          </a:prstGeom>
          <a:noFill/>
        </p:spPr>
        <p:txBody>
          <a:bodyPr wrap="square" rtlCol="0">
            <a:spAutoFit/>
          </a:bodyPr>
          <a:lstStyle/>
          <a:p>
            <a:r>
              <a:rPr lang="en-US" sz="1800" b="1" dirty="0"/>
              <a:t>Figure 1. </a:t>
            </a:r>
            <a:r>
              <a:rPr lang="en-US" sz="1800" dirty="0"/>
              <a:t>Labeled IFF System</a:t>
            </a:r>
          </a:p>
        </p:txBody>
      </p:sp>
      <p:sp>
        <p:nvSpPr>
          <p:cNvPr id="65" name="TextBox 64">
            <a:extLst>
              <a:ext uri="{FF2B5EF4-FFF2-40B4-BE49-F238E27FC236}">
                <a16:creationId xmlns:a16="http://schemas.microsoft.com/office/drawing/2014/main" id="{4EEB8BEF-3D8E-423F-8093-4FF3162FBD18}"/>
              </a:ext>
            </a:extLst>
          </p:cNvPr>
          <p:cNvSpPr txBox="1"/>
          <p:nvPr/>
        </p:nvSpPr>
        <p:spPr>
          <a:xfrm>
            <a:off x="9821685" y="17568854"/>
            <a:ext cx="2724793" cy="338554"/>
          </a:xfrm>
          <a:prstGeom prst="rect">
            <a:avLst/>
          </a:prstGeom>
          <a:noFill/>
        </p:spPr>
        <p:txBody>
          <a:bodyPr wrap="square" rtlCol="0">
            <a:spAutoFit/>
          </a:bodyPr>
          <a:lstStyle/>
          <a:p>
            <a:r>
              <a:rPr lang="en-US" sz="1600" b="1" dirty="0"/>
              <a:t>Figure 2. </a:t>
            </a:r>
            <a:r>
              <a:rPr lang="en-US" sz="1600" dirty="0"/>
              <a:t>In Range/Line of Fire</a:t>
            </a:r>
          </a:p>
        </p:txBody>
      </p:sp>
      <p:sp>
        <p:nvSpPr>
          <p:cNvPr id="66" name="TextBox 65">
            <a:extLst>
              <a:ext uri="{FF2B5EF4-FFF2-40B4-BE49-F238E27FC236}">
                <a16:creationId xmlns:a16="http://schemas.microsoft.com/office/drawing/2014/main" id="{47AD7BFB-837B-4309-A32D-7EE5520EA91E}"/>
              </a:ext>
            </a:extLst>
          </p:cNvPr>
          <p:cNvSpPr txBox="1"/>
          <p:nvPr/>
        </p:nvSpPr>
        <p:spPr>
          <a:xfrm>
            <a:off x="12300974" y="17568854"/>
            <a:ext cx="2996841" cy="338554"/>
          </a:xfrm>
          <a:prstGeom prst="rect">
            <a:avLst/>
          </a:prstGeom>
          <a:noFill/>
        </p:spPr>
        <p:txBody>
          <a:bodyPr wrap="square" rtlCol="0">
            <a:spAutoFit/>
          </a:bodyPr>
          <a:lstStyle/>
          <a:p>
            <a:r>
              <a:rPr lang="en-US" sz="1600" b="1" dirty="0"/>
              <a:t>Figure 3. </a:t>
            </a:r>
            <a:r>
              <a:rPr lang="en-US" sz="1600" dirty="0"/>
              <a:t>In Range/Not in Line of Fire</a:t>
            </a:r>
          </a:p>
        </p:txBody>
      </p:sp>
      <p:sp>
        <p:nvSpPr>
          <p:cNvPr id="67" name="TextBox 66">
            <a:extLst>
              <a:ext uri="{FF2B5EF4-FFF2-40B4-BE49-F238E27FC236}">
                <a16:creationId xmlns:a16="http://schemas.microsoft.com/office/drawing/2014/main" id="{11DBD68B-0694-48AA-8248-37F3F57F0A19}"/>
              </a:ext>
            </a:extLst>
          </p:cNvPr>
          <p:cNvSpPr txBox="1"/>
          <p:nvPr/>
        </p:nvSpPr>
        <p:spPr>
          <a:xfrm>
            <a:off x="15523105" y="17571330"/>
            <a:ext cx="1914770" cy="338554"/>
          </a:xfrm>
          <a:prstGeom prst="rect">
            <a:avLst/>
          </a:prstGeom>
          <a:noFill/>
        </p:spPr>
        <p:txBody>
          <a:bodyPr wrap="square" rtlCol="0">
            <a:spAutoFit/>
          </a:bodyPr>
          <a:lstStyle/>
          <a:p>
            <a:r>
              <a:rPr lang="en-US" sz="1600" b="1" dirty="0"/>
              <a:t>Figure 4. </a:t>
            </a:r>
            <a:r>
              <a:rPr lang="en-US" sz="1600" dirty="0"/>
              <a:t>Not in Range</a:t>
            </a:r>
          </a:p>
        </p:txBody>
      </p:sp>
      <p:cxnSp>
        <p:nvCxnSpPr>
          <p:cNvPr id="5156" name="Straight Arrow Connector 5155">
            <a:extLst>
              <a:ext uri="{FF2B5EF4-FFF2-40B4-BE49-F238E27FC236}">
                <a16:creationId xmlns:a16="http://schemas.microsoft.com/office/drawing/2014/main" id="{A2A4E547-9602-4888-AF2C-88329D186A4D}"/>
              </a:ext>
            </a:extLst>
          </p:cNvPr>
          <p:cNvCxnSpPr>
            <a:cxnSpLocks/>
            <a:stCxn id="5165" idx="0"/>
          </p:cNvCxnSpPr>
          <p:nvPr/>
        </p:nvCxnSpPr>
        <p:spPr bwMode="auto">
          <a:xfrm flipV="1">
            <a:off x="10398249" y="12876028"/>
            <a:ext cx="138616" cy="587152"/>
          </a:xfrm>
          <a:prstGeom prst="straightConnector1">
            <a:avLst/>
          </a:prstGeom>
          <a:noFill/>
          <a:ln w="476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983561C1-8782-4C2B-9A7D-D0505E297BE2}"/>
              </a:ext>
            </a:extLst>
          </p:cNvPr>
          <p:cNvCxnSpPr>
            <a:cxnSpLocks/>
            <a:stCxn id="83" idx="0"/>
          </p:cNvCxnSpPr>
          <p:nvPr/>
        </p:nvCxnSpPr>
        <p:spPr bwMode="auto">
          <a:xfrm flipV="1">
            <a:off x="11904805" y="12526441"/>
            <a:ext cx="207972" cy="815696"/>
          </a:xfrm>
          <a:prstGeom prst="straightConnector1">
            <a:avLst/>
          </a:prstGeom>
          <a:noFill/>
          <a:ln w="47625"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4CF4544A-6393-45B7-B0C0-5FA3E5461F8E}"/>
              </a:ext>
            </a:extLst>
          </p:cNvPr>
          <p:cNvCxnSpPr>
            <a:cxnSpLocks/>
            <a:stCxn id="84" idx="0"/>
          </p:cNvCxnSpPr>
          <p:nvPr/>
        </p:nvCxnSpPr>
        <p:spPr bwMode="auto">
          <a:xfrm flipV="1">
            <a:off x="13291402" y="12876029"/>
            <a:ext cx="296278" cy="640280"/>
          </a:xfrm>
          <a:prstGeom prst="straightConnector1">
            <a:avLst/>
          </a:prstGeom>
          <a:noFill/>
          <a:ln w="47625" cap="flat" cmpd="sng" algn="ctr">
            <a:solidFill>
              <a:schemeClr val="tx1"/>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F8D02310-5534-4FFA-B693-898DBCA15D7D}"/>
              </a:ext>
            </a:extLst>
          </p:cNvPr>
          <p:cNvCxnSpPr>
            <a:cxnSpLocks/>
            <a:stCxn id="86" idx="1"/>
          </p:cNvCxnSpPr>
          <p:nvPr/>
        </p:nvCxnSpPr>
        <p:spPr bwMode="auto">
          <a:xfrm flipH="1">
            <a:off x="14241516" y="11725567"/>
            <a:ext cx="1308124" cy="453994"/>
          </a:xfrm>
          <a:prstGeom prst="straightConnector1">
            <a:avLst/>
          </a:prstGeom>
          <a:noFill/>
          <a:ln w="476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17DE11C8-F59A-40DA-85C5-9D258778BE48}"/>
              </a:ext>
            </a:extLst>
          </p:cNvPr>
          <p:cNvCxnSpPr>
            <a:cxnSpLocks/>
            <a:stCxn id="85" idx="0"/>
          </p:cNvCxnSpPr>
          <p:nvPr/>
        </p:nvCxnSpPr>
        <p:spPr bwMode="auto">
          <a:xfrm flipH="1" flipV="1">
            <a:off x="14261939" y="12610878"/>
            <a:ext cx="521438" cy="813952"/>
          </a:xfrm>
          <a:prstGeom prst="straightConnector1">
            <a:avLst/>
          </a:prstGeom>
          <a:noFill/>
          <a:ln w="47625" cap="flat" cmpd="sng" algn="ctr">
            <a:solidFill>
              <a:schemeClr val="tx1"/>
            </a:solidFill>
            <a:prstDash val="solid"/>
            <a:round/>
            <a:headEnd type="none" w="med" len="med"/>
            <a:tailEnd type="triangle"/>
          </a:ln>
          <a:effectLst/>
        </p:spPr>
      </p:cxnSp>
      <p:sp>
        <p:nvSpPr>
          <p:cNvPr id="5165" name="TextBox 5164">
            <a:extLst>
              <a:ext uri="{FF2B5EF4-FFF2-40B4-BE49-F238E27FC236}">
                <a16:creationId xmlns:a16="http://schemas.microsoft.com/office/drawing/2014/main" id="{4EE11156-1A27-430A-A7B6-3D3FF0E90CA8}"/>
              </a:ext>
            </a:extLst>
          </p:cNvPr>
          <p:cNvSpPr txBox="1"/>
          <p:nvPr/>
        </p:nvSpPr>
        <p:spPr>
          <a:xfrm>
            <a:off x="9810929" y="13463180"/>
            <a:ext cx="1174639" cy="307777"/>
          </a:xfrm>
          <a:prstGeom prst="rect">
            <a:avLst/>
          </a:prstGeom>
          <a:noFill/>
        </p:spPr>
        <p:txBody>
          <a:bodyPr wrap="square" rtlCol="0">
            <a:spAutoFit/>
          </a:bodyPr>
          <a:lstStyle/>
          <a:p>
            <a:r>
              <a:rPr lang="en-US" sz="1400" dirty="0">
                <a:solidFill>
                  <a:srgbClr val="F8F8F8"/>
                </a:solidFill>
              </a:rPr>
              <a:t>FMCW Radar</a:t>
            </a:r>
          </a:p>
        </p:txBody>
      </p:sp>
      <p:sp>
        <p:nvSpPr>
          <p:cNvPr id="83" name="TextBox 82">
            <a:extLst>
              <a:ext uri="{FF2B5EF4-FFF2-40B4-BE49-F238E27FC236}">
                <a16:creationId xmlns:a16="http://schemas.microsoft.com/office/drawing/2014/main" id="{94CC0913-2866-472E-B72D-EE7AC88364A0}"/>
              </a:ext>
            </a:extLst>
          </p:cNvPr>
          <p:cNvSpPr txBox="1"/>
          <p:nvPr/>
        </p:nvSpPr>
        <p:spPr>
          <a:xfrm>
            <a:off x="11016109" y="13342137"/>
            <a:ext cx="1777392" cy="307777"/>
          </a:xfrm>
          <a:prstGeom prst="rect">
            <a:avLst/>
          </a:prstGeom>
          <a:noFill/>
        </p:spPr>
        <p:txBody>
          <a:bodyPr wrap="square" rtlCol="0">
            <a:spAutoFit/>
          </a:bodyPr>
          <a:lstStyle/>
          <a:p>
            <a:r>
              <a:rPr lang="en-US" sz="1400" dirty="0">
                <a:solidFill>
                  <a:srgbClr val="F8F8F8"/>
                </a:solidFill>
              </a:rPr>
              <a:t>Initiator &amp; Indicator Units</a:t>
            </a:r>
          </a:p>
        </p:txBody>
      </p:sp>
      <p:sp>
        <p:nvSpPr>
          <p:cNvPr id="84" name="TextBox 83">
            <a:extLst>
              <a:ext uri="{FF2B5EF4-FFF2-40B4-BE49-F238E27FC236}">
                <a16:creationId xmlns:a16="http://schemas.microsoft.com/office/drawing/2014/main" id="{909BBE6E-4269-4BAB-8DAE-358620664B84}"/>
              </a:ext>
            </a:extLst>
          </p:cNvPr>
          <p:cNvSpPr txBox="1"/>
          <p:nvPr/>
        </p:nvSpPr>
        <p:spPr>
          <a:xfrm>
            <a:off x="12626649" y="13516309"/>
            <a:ext cx="1329506" cy="307777"/>
          </a:xfrm>
          <a:prstGeom prst="rect">
            <a:avLst/>
          </a:prstGeom>
          <a:noFill/>
        </p:spPr>
        <p:txBody>
          <a:bodyPr wrap="square" rtlCol="0">
            <a:spAutoFit/>
          </a:bodyPr>
          <a:lstStyle/>
          <a:p>
            <a:r>
              <a:rPr lang="en-US" sz="1400" dirty="0">
                <a:solidFill>
                  <a:srgbClr val="F8F8F8"/>
                </a:solidFill>
              </a:rPr>
              <a:t>MP-IG BP Filter</a:t>
            </a:r>
          </a:p>
        </p:txBody>
      </p:sp>
      <p:sp>
        <p:nvSpPr>
          <p:cNvPr id="85" name="TextBox 84">
            <a:extLst>
              <a:ext uri="{FF2B5EF4-FFF2-40B4-BE49-F238E27FC236}">
                <a16:creationId xmlns:a16="http://schemas.microsoft.com/office/drawing/2014/main" id="{D024A24F-0F7F-4D8A-A6E5-1F8A7C3B97F0}"/>
              </a:ext>
            </a:extLst>
          </p:cNvPr>
          <p:cNvSpPr txBox="1"/>
          <p:nvPr/>
        </p:nvSpPr>
        <p:spPr>
          <a:xfrm>
            <a:off x="14268938" y="13424830"/>
            <a:ext cx="1028877" cy="307777"/>
          </a:xfrm>
          <a:prstGeom prst="rect">
            <a:avLst/>
          </a:prstGeom>
          <a:noFill/>
        </p:spPr>
        <p:txBody>
          <a:bodyPr wrap="square" rtlCol="0">
            <a:spAutoFit/>
          </a:bodyPr>
          <a:lstStyle/>
          <a:p>
            <a:r>
              <a:rPr lang="en-US" sz="1400" dirty="0">
                <a:solidFill>
                  <a:srgbClr val="F8F8F8"/>
                </a:solidFill>
              </a:rPr>
              <a:t>ADC Module</a:t>
            </a:r>
          </a:p>
        </p:txBody>
      </p:sp>
      <p:sp>
        <p:nvSpPr>
          <p:cNvPr id="86" name="TextBox 85">
            <a:extLst>
              <a:ext uri="{FF2B5EF4-FFF2-40B4-BE49-F238E27FC236}">
                <a16:creationId xmlns:a16="http://schemas.microsoft.com/office/drawing/2014/main" id="{4FD372A7-6763-45EB-A22F-DBBCB51E6DE5}"/>
              </a:ext>
            </a:extLst>
          </p:cNvPr>
          <p:cNvSpPr txBox="1"/>
          <p:nvPr/>
        </p:nvSpPr>
        <p:spPr>
          <a:xfrm>
            <a:off x="15549640" y="11571678"/>
            <a:ext cx="1345495" cy="307777"/>
          </a:xfrm>
          <a:prstGeom prst="rect">
            <a:avLst/>
          </a:prstGeom>
          <a:noFill/>
        </p:spPr>
        <p:txBody>
          <a:bodyPr wrap="square" rtlCol="0">
            <a:spAutoFit/>
          </a:bodyPr>
          <a:lstStyle/>
          <a:p>
            <a:r>
              <a:rPr lang="en-US" sz="1400" dirty="0">
                <a:solidFill>
                  <a:srgbClr val="F8F8F8"/>
                </a:solidFill>
              </a:rPr>
              <a:t>Bluetooth Module</a:t>
            </a:r>
          </a:p>
        </p:txBody>
      </p:sp>
      <p:sp>
        <p:nvSpPr>
          <p:cNvPr id="93" name="TextBox 92">
            <a:extLst>
              <a:ext uri="{FF2B5EF4-FFF2-40B4-BE49-F238E27FC236}">
                <a16:creationId xmlns:a16="http://schemas.microsoft.com/office/drawing/2014/main" id="{D64779C6-76DF-423D-933F-2FA8C054E637}"/>
              </a:ext>
            </a:extLst>
          </p:cNvPr>
          <p:cNvSpPr txBox="1"/>
          <p:nvPr/>
        </p:nvSpPr>
        <p:spPr>
          <a:xfrm>
            <a:off x="9931102" y="22676162"/>
            <a:ext cx="3947405" cy="584775"/>
          </a:xfrm>
          <a:prstGeom prst="rect">
            <a:avLst/>
          </a:prstGeom>
          <a:noFill/>
        </p:spPr>
        <p:txBody>
          <a:bodyPr wrap="square" rtlCol="0">
            <a:spAutoFit/>
          </a:bodyPr>
          <a:lstStyle/>
          <a:p>
            <a:r>
              <a:rPr lang="en-US" sz="1600" b="1" dirty="0"/>
              <a:t>Figure 5. </a:t>
            </a:r>
            <a:r>
              <a:rPr lang="en-US" sz="1600" dirty="0"/>
              <a:t>Demonstration (Explained in Usage section)</a:t>
            </a:r>
          </a:p>
        </p:txBody>
      </p:sp>
      <p:sp>
        <p:nvSpPr>
          <p:cNvPr id="94" name="TextBox 93">
            <a:extLst>
              <a:ext uri="{FF2B5EF4-FFF2-40B4-BE49-F238E27FC236}">
                <a16:creationId xmlns:a16="http://schemas.microsoft.com/office/drawing/2014/main" id="{642F3165-3075-4369-A917-E56121710B35}"/>
              </a:ext>
            </a:extLst>
          </p:cNvPr>
          <p:cNvSpPr txBox="1"/>
          <p:nvPr/>
        </p:nvSpPr>
        <p:spPr>
          <a:xfrm>
            <a:off x="13613331" y="20262915"/>
            <a:ext cx="3875510" cy="338554"/>
          </a:xfrm>
          <a:prstGeom prst="rect">
            <a:avLst/>
          </a:prstGeom>
          <a:noFill/>
        </p:spPr>
        <p:txBody>
          <a:bodyPr wrap="square" rtlCol="0">
            <a:spAutoFit/>
          </a:bodyPr>
          <a:lstStyle/>
          <a:p>
            <a:r>
              <a:rPr lang="en-US" sz="1600" b="1" dirty="0"/>
              <a:t>Figure 6. </a:t>
            </a:r>
            <a:r>
              <a:rPr lang="en-US" sz="1600" dirty="0"/>
              <a:t>Waveform with no targets in line of fire</a:t>
            </a:r>
          </a:p>
        </p:txBody>
      </p:sp>
      <p:sp>
        <p:nvSpPr>
          <p:cNvPr id="95" name="TextBox 94">
            <a:extLst>
              <a:ext uri="{FF2B5EF4-FFF2-40B4-BE49-F238E27FC236}">
                <a16:creationId xmlns:a16="http://schemas.microsoft.com/office/drawing/2014/main" id="{789AF8D3-6DA7-42A0-8DD9-B7549ED8E4D2}"/>
              </a:ext>
            </a:extLst>
          </p:cNvPr>
          <p:cNvSpPr txBox="1"/>
          <p:nvPr/>
        </p:nvSpPr>
        <p:spPr>
          <a:xfrm>
            <a:off x="13761278" y="22968790"/>
            <a:ext cx="3507463" cy="338554"/>
          </a:xfrm>
          <a:prstGeom prst="rect">
            <a:avLst/>
          </a:prstGeom>
          <a:noFill/>
        </p:spPr>
        <p:txBody>
          <a:bodyPr wrap="square" rtlCol="0">
            <a:spAutoFit/>
          </a:bodyPr>
          <a:lstStyle/>
          <a:p>
            <a:r>
              <a:rPr lang="en-US" sz="1600" b="1" dirty="0"/>
              <a:t>Figure 7. </a:t>
            </a:r>
            <a:r>
              <a:rPr lang="en-US" sz="1600" dirty="0"/>
              <a:t>Waveform with targets in line of fire</a:t>
            </a:r>
          </a:p>
        </p:txBody>
      </p:sp>
      <p:pic>
        <p:nvPicPr>
          <p:cNvPr id="6154" name="Picture 10" descr="Image result for beacon signal">
            <a:extLst>
              <a:ext uri="{FF2B5EF4-FFF2-40B4-BE49-F238E27FC236}">
                <a16:creationId xmlns:a16="http://schemas.microsoft.com/office/drawing/2014/main" id="{116B02DF-A1A7-495C-80F8-F099C2AF58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41317" y="24441173"/>
            <a:ext cx="3050049" cy="3050049"/>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2.png">
            <a:extLst>
              <a:ext uri="{FF2B5EF4-FFF2-40B4-BE49-F238E27FC236}">
                <a16:creationId xmlns:a16="http://schemas.microsoft.com/office/drawing/2014/main" id="{9F7EA974-23E7-41F9-AA33-1D3807688D41}"/>
              </a:ext>
            </a:extLst>
          </p:cNvPr>
          <p:cNvPicPr/>
          <p:nvPr/>
        </p:nvPicPr>
        <p:blipFill>
          <a:blip r:embed="rId14"/>
          <a:srcRect/>
          <a:stretch>
            <a:fillRect/>
          </a:stretch>
        </p:blipFill>
        <p:spPr>
          <a:xfrm>
            <a:off x="23373910" y="5603363"/>
            <a:ext cx="2569226" cy="1393249"/>
          </a:xfrm>
          <a:prstGeom prst="rect">
            <a:avLst/>
          </a:prstGeom>
          <a:ln/>
        </p:spPr>
      </p:pic>
      <p:pic>
        <p:nvPicPr>
          <p:cNvPr id="6156" name="Picture 12" descr="Image result for cornell university logo">
            <a:extLst>
              <a:ext uri="{FF2B5EF4-FFF2-40B4-BE49-F238E27FC236}">
                <a16:creationId xmlns:a16="http://schemas.microsoft.com/office/drawing/2014/main" id="{4ED3330C-4741-401D-8903-8D6417DFF3B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644" t="14409" r="22898" b="13114"/>
          <a:stretch/>
        </p:blipFill>
        <p:spPr bwMode="auto">
          <a:xfrm>
            <a:off x="6257756" y="15771053"/>
            <a:ext cx="1300975" cy="1298607"/>
          </a:xfrm>
          <a:prstGeom prst="rect">
            <a:avLst/>
          </a:prstGeom>
          <a:noFill/>
          <a:extLst>
            <a:ext uri="{909E8E84-426E-40DD-AFC4-6F175D3DCCD1}">
              <a14:hiddenFill xmlns:a14="http://schemas.microsoft.com/office/drawing/2010/main">
                <a:solidFill>
                  <a:srgbClr val="FFFFFF"/>
                </a:solidFill>
              </a14:hiddenFill>
            </a:ext>
          </a:extLst>
        </p:spPr>
      </p:pic>
      <p:sp>
        <p:nvSpPr>
          <p:cNvPr id="5172" name="TextBox 5171">
            <a:extLst>
              <a:ext uri="{FF2B5EF4-FFF2-40B4-BE49-F238E27FC236}">
                <a16:creationId xmlns:a16="http://schemas.microsoft.com/office/drawing/2014/main" id="{5BEEDE6E-DF6C-4379-B90D-D7758FCEE442}"/>
              </a:ext>
            </a:extLst>
          </p:cNvPr>
          <p:cNvSpPr txBox="1"/>
          <p:nvPr/>
        </p:nvSpPr>
        <p:spPr>
          <a:xfrm>
            <a:off x="9691280" y="5540600"/>
            <a:ext cx="8087538" cy="3785652"/>
          </a:xfrm>
          <a:prstGeom prst="rect">
            <a:avLst/>
          </a:prstGeom>
          <a:noFill/>
        </p:spPr>
        <p:txBody>
          <a:bodyPr wrap="square" rtlCol="0">
            <a:spAutoFit/>
          </a:bodyPr>
          <a:lstStyle/>
          <a:p>
            <a:r>
              <a:rPr lang="en-US" b="1" dirty="0"/>
              <a:t>Components:</a:t>
            </a:r>
          </a:p>
          <a:p>
            <a:pPr marL="342900" indent="-342900">
              <a:buFont typeface="Arial" panose="020B0604020202020204" pitchFamily="34" charset="0"/>
              <a:buChar char="•"/>
            </a:pPr>
            <a:r>
              <a:rPr lang="en-US" dirty="0"/>
              <a:t>Bluetooth Unit</a:t>
            </a:r>
          </a:p>
          <a:p>
            <a:pPr marL="722313" lvl="1" indent="-342900">
              <a:buFont typeface="Arial" panose="020B0604020202020204" pitchFamily="34" charset="0"/>
              <a:buChar char="•"/>
            </a:pPr>
            <a:r>
              <a:rPr lang="en-US" dirty="0"/>
              <a:t>Functions as Bluetooth Beacon</a:t>
            </a:r>
          </a:p>
          <a:p>
            <a:pPr marL="342900" indent="-342900">
              <a:buFont typeface="Arial" panose="020B0604020202020204" pitchFamily="34" charset="0"/>
              <a:buChar char="•"/>
            </a:pPr>
            <a:r>
              <a:rPr lang="en-US" dirty="0"/>
              <a:t>Initiator Unit</a:t>
            </a:r>
          </a:p>
          <a:p>
            <a:pPr marL="722313" lvl="1" indent="-342900">
              <a:buFont typeface="Arial" panose="020B0604020202020204" pitchFamily="34" charset="0"/>
              <a:buChar char="•"/>
            </a:pPr>
            <a:r>
              <a:rPr lang="en-US" dirty="0"/>
              <a:t>Push button to stop active beacon and start beacon scanning</a:t>
            </a:r>
          </a:p>
          <a:p>
            <a:pPr marL="722313" lvl="1" indent="-342900">
              <a:buFont typeface="Arial" panose="020B0604020202020204" pitchFamily="34" charset="0"/>
              <a:buChar char="•"/>
            </a:pPr>
            <a:r>
              <a:rPr lang="en-US" dirty="0"/>
              <a:t>Release to resume system to active beacon </a:t>
            </a:r>
          </a:p>
          <a:p>
            <a:pPr marL="342900" indent="-342900">
              <a:buFont typeface="Arial" panose="020B0604020202020204" pitchFamily="34" charset="0"/>
              <a:buChar char="•"/>
            </a:pPr>
            <a:r>
              <a:rPr lang="en-US" dirty="0"/>
              <a:t>Indicator Unit</a:t>
            </a:r>
          </a:p>
          <a:p>
            <a:pPr marL="722313" lvl="1" indent="-342900">
              <a:buFont typeface="Arial" panose="020B0604020202020204" pitchFamily="34" charset="0"/>
              <a:buChar char="•"/>
            </a:pPr>
            <a:r>
              <a:rPr lang="en-US" dirty="0"/>
              <a:t>System of LED’s to display status</a:t>
            </a:r>
          </a:p>
          <a:p>
            <a:pPr marL="722313" lvl="1" indent="-342900">
              <a:buFont typeface="Arial" panose="020B0604020202020204" pitchFamily="34" charset="0"/>
              <a:buChar char="•"/>
            </a:pPr>
            <a:r>
              <a:rPr lang="en-US" dirty="0"/>
              <a:t>Blinks at different rates to indicate distance of the target for each status</a:t>
            </a:r>
          </a:p>
        </p:txBody>
      </p:sp>
      <p:sp>
        <p:nvSpPr>
          <p:cNvPr id="5173" name="TextBox 5172">
            <a:extLst>
              <a:ext uri="{FF2B5EF4-FFF2-40B4-BE49-F238E27FC236}">
                <a16:creationId xmlns:a16="http://schemas.microsoft.com/office/drawing/2014/main" id="{83A1D6A8-1809-4B9D-B4E0-7B132E5FEEAB}"/>
              </a:ext>
            </a:extLst>
          </p:cNvPr>
          <p:cNvSpPr txBox="1"/>
          <p:nvPr/>
        </p:nvSpPr>
        <p:spPr>
          <a:xfrm>
            <a:off x="18695579" y="5540600"/>
            <a:ext cx="8087538" cy="4154984"/>
          </a:xfrm>
          <a:prstGeom prst="rect">
            <a:avLst/>
          </a:prstGeom>
          <a:noFill/>
        </p:spPr>
        <p:txBody>
          <a:bodyPr wrap="square" rtlCol="0">
            <a:spAutoFit/>
          </a:bodyPr>
          <a:lstStyle/>
          <a:p>
            <a:r>
              <a:rPr lang="en-US" b="1" dirty="0"/>
              <a:t>Components:</a:t>
            </a:r>
          </a:p>
          <a:p>
            <a:pPr marL="342900" indent="-342900">
              <a:buFont typeface="Arial" panose="020B0604020202020204" pitchFamily="34" charset="0"/>
              <a:buChar char="•"/>
            </a:pPr>
            <a:r>
              <a:rPr lang="en-US" dirty="0"/>
              <a:t>FMCW Radar</a:t>
            </a:r>
          </a:p>
          <a:p>
            <a:pPr marL="722313" lvl="1" indent="-342900">
              <a:buFont typeface="Arial" panose="020B0604020202020204" pitchFamily="34" charset="0"/>
              <a:buChar char="•"/>
            </a:pPr>
            <a:r>
              <a:rPr lang="en-US" dirty="0"/>
              <a:t>Transmits 24 GHz signal</a:t>
            </a:r>
          </a:p>
          <a:p>
            <a:pPr marL="342900" indent="-342900">
              <a:buFont typeface="Arial" panose="020B0604020202020204" pitchFamily="34" charset="0"/>
              <a:buChar char="•"/>
            </a:pPr>
            <a:r>
              <a:rPr lang="en-US" dirty="0"/>
              <a:t>Backscatter Array</a:t>
            </a:r>
          </a:p>
          <a:p>
            <a:pPr marL="722313" lvl="1" indent="-342900">
              <a:buFont typeface="Arial" panose="020B0604020202020204" pitchFamily="34" charset="0"/>
              <a:buChar char="•"/>
            </a:pPr>
            <a:r>
              <a:rPr lang="en-US" dirty="0"/>
              <a:t>Reflects signal back to origin with phase shift</a:t>
            </a:r>
          </a:p>
          <a:p>
            <a:pPr marL="342900" indent="-342900">
              <a:buFont typeface="Arial" panose="020B0604020202020204" pitchFamily="34" charset="0"/>
              <a:buChar char="•"/>
            </a:pPr>
            <a:r>
              <a:rPr lang="en-US" dirty="0"/>
              <a:t>MF-IG BP Filter</a:t>
            </a:r>
          </a:p>
          <a:p>
            <a:pPr marL="722313" lvl="1" indent="-342900">
              <a:buFont typeface="Arial" panose="020B0604020202020204" pitchFamily="34" charset="0"/>
              <a:buChar char="•"/>
            </a:pPr>
            <a:r>
              <a:rPr lang="en-US" dirty="0"/>
              <a:t>Filters AC output to reduce noise and cross talk</a:t>
            </a:r>
          </a:p>
          <a:p>
            <a:pPr marL="342900" indent="-342900">
              <a:buFont typeface="Arial" panose="020B0604020202020204" pitchFamily="34" charset="0"/>
              <a:buChar char="•"/>
            </a:pPr>
            <a:r>
              <a:rPr lang="en-US" dirty="0"/>
              <a:t>ADC Unit</a:t>
            </a:r>
          </a:p>
          <a:p>
            <a:pPr marL="722313" lvl="1" indent="-342900">
              <a:buFont typeface="Arial" panose="020B0604020202020204" pitchFamily="34" charset="0"/>
              <a:buChar char="•"/>
            </a:pPr>
            <a:r>
              <a:rPr lang="en-US" dirty="0"/>
              <a:t>Converts Analog output to Digital to be fed into Bluetooth Module</a:t>
            </a:r>
          </a:p>
          <a:p>
            <a:pPr marL="722313" lvl="1" indent="-342900">
              <a:buFont typeface="Arial" panose="020B0604020202020204" pitchFamily="34" charset="0"/>
              <a:buChar char="•"/>
            </a:pPr>
            <a:endParaRPr lang="en-US" dirty="0"/>
          </a:p>
        </p:txBody>
      </p:sp>
      <p:sp>
        <p:nvSpPr>
          <p:cNvPr id="101" name="TextBox 100">
            <a:extLst>
              <a:ext uri="{FF2B5EF4-FFF2-40B4-BE49-F238E27FC236}">
                <a16:creationId xmlns:a16="http://schemas.microsoft.com/office/drawing/2014/main" id="{FF1501AD-93EF-46F4-AB3E-A6EC6AC782A5}"/>
              </a:ext>
            </a:extLst>
          </p:cNvPr>
          <p:cNvSpPr txBox="1"/>
          <p:nvPr/>
        </p:nvSpPr>
        <p:spPr>
          <a:xfrm>
            <a:off x="18688157" y="22975584"/>
            <a:ext cx="3507463" cy="338554"/>
          </a:xfrm>
          <a:prstGeom prst="rect">
            <a:avLst/>
          </a:prstGeom>
          <a:noFill/>
        </p:spPr>
        <p:txBody>
          <a:bodyPr wrap="square" rtlCol="0">
            <a:spAutoFit/>
          </a:bodyPr>
          <a:lstStyle/>
          <a:p>
            <a:r>
              <a:rPr lang="en-US" sz="1600" b="1" dirty="0"/>
              <a:t>Figure 8. </a:t>
            </a:r>
            <a:r>
              <a:rPr lang="en-US" sz="1600" dirty="0"/>
              <a:t>System output read from console</a:t>
            </a:r>
          </a:p>
        </p:txBody>
      </p:sp>
      <p:pic>
        <p:nvPicPr>
          <p:cNvPr id="6158" name="Picture 14" descr="Image result for raspberry pi beacon">
            <a:extLst>
              <a:ext uri="{FF2B5EF4-FFF2-40B4-BE49-F238E27FC236}">
                <a16:creationId xmlns:a16="http://schemas.microsoft.com/office/drawing/2014/main" id="{D2C4C684-6757-4130-810F-6BA62343849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2919" r="26367" b="8115"/>
          <a:stretch/>
        </p:blipFill>
        <p:spPr bwMode="auto">
          <a:xfrm>
            <a:off x="11892574" y="8912555"/>
            <a:ext cx="5260167" cy="183662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RF signal">
            <a:extLst>
              <a:ext uri="{FF2B5EF4-FFF2-40B4-BE49-F238E27FC236}">
                <a16:creationId xmlns:a16="http://schemas.microsoft.com/office/drawing/2014/main" id="{2B2DC1EE-8A5A-4043-8DB6-7C157EE8F23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526" t="50000" r="36543" b="8383"/>
          <a:stretch/>
        </p:blipFill>
        <p:spPr bwMode="auto">
          <a:xfrm>
            <a:off x="591271" y="25010873"/>
            <a:ext cx="4395537" cy="1910648"/>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s://lh6.googleusercontent.com/tkKlqFPWeErMPLf9fa320kOC1eToOkIATjM7NxEOej62zoYZhLRbNVFVBXpMcKFGrl84EsHpHgGlqwOuYWj4g2fbQPSaYNpf-trXFS3AHyicHBkXS1x73YPZLUuT7Dn7cQbUCgot">
            <a:extLst>
              <a:ext uri="{FF2B5EF4-FFF2-40B4-BE49-F238E27FC236}">
                <a16:creationId xmlns:a16="http://schemas.microsoft.com/office/drawing/2014/main" id="{55ACD22E-6AED-4861-80BC-8C9A149987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011545" y="8912555"/>
            <a:ext cx="4399149" cy="1684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11780</TotalTime>
  <Words>1421</Words>
  <Application>Microsoft Office PowerPoint</Application>
  <PresentationFormat>Custom</PresentationFormat>
  <Paragraphs>140</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Arial Black</vt:lpstr>
      <vt:lpstr>Arial Narrow</vt:lpstr>
      <vt:lpstr>Times New Roman</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Rishabh Patel</cp:lastModifiedBy>
  <cp:revision>222</cp:revision>
  <dcterms:created xsi:type="dcterms:W3CDTF">2005-05-18T01:24:28Z</dcterms:created>
  <dcterms:modified xsi:type="dcterms:W3CDTF">2019-12-12T02:18:46Z</dcterms:modified>
  <cp:category>Powerpoint poster templates</cp:category>
</cp:coreProperties>
</file>